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907588"/>
  <p:notesSz cx="6858000" cy="9144000"/>
  <p:embeddedFontLst>
    <p:embeddedFont>
      <p:font typeface="Assistant" panose="020B0604020202020204" charset="-79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33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4142880"/>
            <a:ext cx="6390300" cy="16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2550" y="2268491"/>
            <a:ext cx="6072900" cy="745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u="sng" dirty="0">
              <a:solidFill>
                <a:schemeClr val="dk1"/>
              </a:solidFill>
              <a:latin typeface="Assistant" panose="020B0604020202020204" charset="-79"/>
              <a:ea typeface="Assistant"/>
              <a:cs typeface="Assistant" panose="020B0604020202020204" charset="-79"/>
              <a:sym typeface="Assistant"/>
            </a:endParaRPr>
          </a:p>
          <a:p>
            <a:pPr algn="just" rtl="1">
              <a:lnSpc>
                <a:spcPct val="150000"/>
              </a:lnSpc>
            </a:pPr>
            <a:r>
              <a:rPr lang="he-IL" sz="1050" b="1" u="sng">
                <a:latin typeface="Assistant" panose="020B0604020202020204" charset="-79"/>
                <a:cs typeface="Assistant" panose="020B0604020202020204" charset="-79"/>
              </a:rPr>
              <a:t>יום שני </a:t>
            </a:r>
            <a:r>
              <a:rPr lang="he-IL" sz="1050" b="1" u="sng" dirty="0">
                <a:latin typeface="Assistant" panose="020B0604020202020204" charset="-79"/>
                <a:cs typeface="Assistant" panose="020B0604020202020204" charset="-79"/>
              </a:rPr>
              <a:t>23 באוקטובר, ח' בחשוון </a:t>
            </a:r>
            <a:r>
              <a:rPr lang="he-IL" sz="1050" b="1" u="sng" dirty="0" err="1">
                <a:latin typeface="Assistant" panose="020B0604020202020204" charset="-79"/>
                <a:cs typeface="Assistant" panose="020B0604020202020204" charset="-79"/>
              </a:rPr>
              <a:t>התשפ״ד</a:t>
            </a:r>
            <a:r>
              <a:rPr lang="he-IL" sz="1050" b="1" u="sng" dirty="0">
                <a:latin typeface="Assistant" panose="020B0604020202020204" charset="-79"/>
                <a:cs typeface="Assistant" panose="020B0604020202020204" charset="-79"/>
              </a:rPr>
              <a:t> (מעודכן לשעה 16:30):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algn="just" rtl="1" fontAlgn="base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בגזרה הדרומית: 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ביממה האחרונה, תקפו כוחותינו יותר מ-310 מטרות בשטח הרצועה. בהכוונת שב"כ ואמ"ן, הותקפו יעדים אסטרטגיים רבים. ביניהם - מפקדות מבצעיות, מנהרות טרור, מתחמים צבאיים ועמדות תצפית. 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התקיימה הלילה פעילות משותפת של כוחות חי"ר ומשוריינים בשטח הרצועה. בפעילות זו, הותקפו חוליות מחבלים ומטרות תשתית ונערכו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נסיונות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לאיתור מידע על החטופים והנעדרים.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בשעות אחר הצהריים היום יורטו שני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רחפנים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ששוגרו לישראל מרצועת עזה.</a:t>
            </a:r>
          </a:p>
          <a:p>
            <a:pPr algn="just" rtl="1" fontAlgn="base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בגזרה הצפונית:</a:t>
            </a:r>
            <a:endParaRPr lang="en-US" sz="1050" b="1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ביממה האחרונה סיכלו כוחות צה"ל שמונה חוליות מחבלים שניסו לשגר רקטות וטילי נ"ט לעבר שטח ישראל. מתחילת המלחמה חוסלו 20 חוליות מחבלים בגבול הצפון.  </a:t>
            </a:r>
            <a:endParaRPr lang="en-US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אחר הצהריים, נשמעה לראשונה מתחילת הלחימה אזעקה ליד עכו, זאת בשל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כטב"ם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שחדר לישראל מהים. כלי הטיס יורט בעין הנפרץ.</a:t>
            </a:r>
          </a:p>
          <a:p>
            <a:pPr algn="just" rtl="1" fontAlgn="base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ביהודה ושומרון: 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dk1"/>
                </a:solidFill>
                <a:latin typeface="Assistant" panose="020B0604020202020204" charset="-79"/>
                <a:ea typeface="Assistant"/>
                <a:cs typeface="Assistant" panose="020B0604020202020204" charset="-79"/>
                <a:sym typeface="Assistant"/>
              </a:rPr>
              <a:t>בשעות הלילה, עצרו </a:t>
            </a:r>
            <a:r>
              <a:rPr lang="he-IL" sz="1050" dirty="0" err="1">
                <a:solidFill>
                  <a:schemeClr val="dk1"/>
                </a:solidFill>
                <a:latin typeface="Assistant" panose="020B0604020202020204" charset="-79"/>
                <a:ea typeface="Assistant"/>
                <a:cs typeface="Assistant" panose="020B0604020202020204" charset="-79"/>
                <a:sym typeface="Assistant"/>
              </a:rPr>
              <a:t>כוחותנו</a:t>
            </a:r>
            <a:r>
              <a:rPr lang="he-IL" sz="1050" dirty="0">
                <a:solidFill>
                  <a:schemeClr val="dk1"/>
                </a:solidFill>
                <a:latin typeface="Assistant" panose="020B0604020202020204" charset="-79"/>
                <a:ea typeface="Assistant"/>
                <a:cs typeface="Assistant" panose="020B0604020202020204" charset="-79"/>
                <a:sym typeface="Assistant"/>
              </a:rPr>
              <a:t> 64 חשודים, 37 מתוכם פעילי חמאס. במהלך הפעילות הוחרמו חלקי נשק, תחמושת, מטענים וציוד צבאי. </a:t>
            </a:r>
            <a:endParaRPr sz="1050" dirty="0">
              <a:solidFill>
                <a:schemeClr val="dk1"/>
              </a:solidFill>
              <a:latin typeface="Assistant" panose="020B0604020202020204" charset="-79"/>
              <a:ea typeface="Assistant"/>
              <a:cs typeface="Assistant" panose="020B0604020202020204" charset="-79"/>
              <a:sym typeface="Assistant"/>
            </a:endParaRPr>
          </a:p>
          <a:p>
            <a:pPr algn="just" rtl="1">
              <a:lnSpc>
                <a:spcPct val="150000"/>
              </a:lnSpc>
            </a:pPr>
            <a:r>
              <a:rPr lang="he-IL" sz="1050" b="1" u="sng" dirty="0">
                <a:latin typeface="Assistant" panose="020B0604020202020204" charset="-79"/>
                <a:cs typeface="Assistant" panose="020B0604020202020204" charset="-79"/>
              </a:rPr>
              <a:t>סיכום השבוע השני למלחמה: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algn="just" rtl="1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בגזרה הדרומית: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צה"ל תקף בעוצמה 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ברצועת עזה,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ופגע בעוצמה בשלטון חמאס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ובתשתיות הטרור שבנה. מפקדים בכירים רבים בחמאס חוסלו. כוחות צה"ל ביצעו 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פשיטות מתוחמות וממוקדות לטובת סריקה ואיתור מידע אודות החטופים הנעדרים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. 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לאחר קריאתה של ישראל 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לתושבי עזה לנוע לעבר דרום הרצועה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, כמיליון תושבים התפנו מבתיהם. לצד זאת, בצל מאמצי המדינה למנוע פגיעה בבלתי מעורבים, ארגון הטרור חמאס קיים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נסיונות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 למנוע מתושבים להתפנות.</a:t>
            </a:r>
          </a:p>
          <a:p>
            <a:pPr algn="just" rtl="1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בגזרה הצפונית: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צה"ל סיכל ניסיונות חדירה של חוליות מחבלים, ו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תקף תשתיות טרור ומקורות ירי של חיזבאללה בלבנון. 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באישור שר הביטחון יואב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גלנט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, הוחלט על הפעלת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תוכנית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ל</a:t>
            </a: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פינוי יישובים בקרבת גבול הצפון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.</a:t>
            </a: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בוצע ירי לעבר כוח צה"ל שפעל במרחב ישוב מרגליות, הלוחמים הגיבו בירי. </a:t>
            </a:r>
          </a:p>
          <a:p>
            <a:pPr algn="just" rtl="1">
              <a:lnSpc>
                <a:spcPct val="150000"/>
              </a:lnSpc>
            </a:pPr>
            <a:r>
              <a:rPr lang="he-IL" sz="1050" b="1" dirty="0">
                <a:latin typeface="Assistant" panose="020B0604020202020204" charset="-79"/>
                <a:cs typeface="Assistant" panose="020B0604020202020204" charset="-79"/>
              </a:rPr>
              <a:t>ביהודה ושומרון:</a:t>
            </a:r>
            <a:endParaRPr lang="he-IL" sz="1050" dirty="0">
              <a:latin typeface="Assistant" panose="020B0604020202020204" charset="-79"/>
              <a:cs typeface="Assistant" panose="020B0604020202020204" charset="-79"/>
            </a:endParaRPr>
          </a:p>
          <a:p>
            <a:pPr marL="171450" indent="-171450" algn="just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עד כה מתחילת המלחמה עצרו כוחות צה"ל 800 מבוקשים ברחבי אוגדת יהודה ושומרון וחטיבת הבקעה והעמקים, למעלה מ-480 </a:t>
            </a:r>
            <a:r>
              <a:rPr lang="he-IL" sz="1050" dirty="0" err="1">
                <a:latin typeface="Assistant" panose="020B0604020202020204" charset="-79"/>
                <a:cs typeface="Assistant" panose="020B0604020202020204" charset="-79"/>
              </a:rPr>
              <a:t>משוייכים</a:t>
            </a:r>
            <a:r>
              <a:rPr lang="he-IL" sz="1050" dirty="0">
                <a:latin typeface="Assistant" panose="020B0604020202020204" charset="-79"/>
                <a:cs typeface="Assistant" panose="020B0604020202020204" charset="-79"/>
              </a:rPr>
              <a:t> לחמאס.</a:t>
            </a:r>
            <a:endParaRPr lang="en-US" sz="1050" dirty="0">
              <a:latin typeface="Assistant" panose="020B0604020202020204" charset="-79"/>
              <a:cs typeface="Assistant" panose="020B0604020202020204" charset="-79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3550" y="1538125"/>
            <a:ext cx="6072900" cy="109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4295" lvl="0" indent="0" algn="r" rtl="1">
              <a:spcBef>
                <a:spcPts val="620"/>
              </a:spcBef>
              <a:spcAft>
                <a:spcPts val="0"/>
              </a:spcAft>
              <a:buNone/>
            </a:pPr>
            <a:r>
              <a:rPr lang="en-GB" sz="1300" b="1" dirty="0" err="1">
                <a:solidFill>
                  <a:srgbClr val="2F313E"/>
                </a:solidFill>
                <a:latin typeface="Assistant"/>
                <a:ea typeface="Assistant"/>
                <a:cs typeface="Assistant"/>
                <a:sym typeface="Assistant"/>
              </a:rPr>
              <a:t>המפקד</a:t>
            </a:r>
            <a:r>
              <a:rPr lang="en-GB" sz="1300" b="1" dirty="0">
                <a:solidFill>
                  <a:srgbClr val="2F313E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endParaRPr sz="13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74295" lvl="0" indent="0" algn="just" rtl="1">
              <a:spcBef>
                <a:spcPts val="62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לפניך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רצף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האירועים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המרכזיים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כה</a:t>
            </a:r>
            <a:r>
              <a:rPr lang="he-IL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במטרה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לסייע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לך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לעדכן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פקודיך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בהתרחשויות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ולהעמיק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תובנת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המשימה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שלהם</a:t>
            </a:r>
            <a:r>
              <a:rPr lang="he-IL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לשיח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הפיקודי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חשיבות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רבה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והשפעה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עמוקה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על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חוסנה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המסגרת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וחוזקתה</a:t>
            </a:r>
            <a:r>
              <a:rPr lang="he-IL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על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רוח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הלחימה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ועל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שימור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תחושת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המסוגלות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והחוסן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לאורך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זמן</a:t>
            </a:r>
            <a:r>
              <a:rPr lang="en-GB" sz="1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2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374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Assistant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U303236</dc:creator>
  <cp:lastModifiedBy>U303236</cp:lastModifiedBy>
  <cp:revision>19</cp:revision>
  <dcterms:modified xsi:type="dcterms:W3CDTF">2023-10-23T16:52:47Z</dcterms:modified>
</cp:coreProperties>
</file>