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3400" cx="7556500"/>
  <p:notesSz cx="6858000" cy="9144000"/>
  <p:embeddedFontLst>
    <p:embeddedFont>
      <p:font typeface="Assistant"/>
      <p:regular r:id="rId7"/>
      <p:bold r:id="rId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Assistant-regular.fntdata"/><Relationship Id="rId8" Type="http://schemas.openxmlformats.org/officeDocument/2006/relationships/font" Target="fonts/Assistan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hyperlink" Target="https://www.idf.il/%D7%90%D7%AA%D7%A8%D7%99-%D7%99%D7%97%D7%99%D7%93%D7%95%D7%AA/%D7%99%D7%95%D7%9E%D7%9F-%D7%94%D7%9E%D7%9C%D7%97%D7%9E%D7%94/%D7%9B%D7%9C-%D7%94%D7%9B%D7%AA%D7%91%D7%95%D7%AA/%D7%94%D7%A4%D7%A6%D7%95%D7%AA/%D7%9C%D7%95%D7%97%D7%9E%D7%99-%D7%9E%D7%99%D7%9C%D7%90%D7%99%D7%9D-%D7%A6%D7%A7%D7%97-551-%D7%A1%D7%99%D7%99%D7%9E%D7%95-%D7%90%D7%AA-%D7%9E%D7%A9%D7%99%D7%9E%D7%AA%D7%9D-%D7%91%D7%92%D7%91%D7%90%D7%9C%D7%99%D7%94-%D7%90%D7%99%D7%AA%D7%A8%D7%95-%D7%95%D7%94%D7%A9%D7%9E%D7%99%D7%93%D7%95-%D7%A4%D7%99%D7%A8%D7%99-%D7%9E%D7%A0%D7%94%D7%A8%D7%95%D7%AA/" TargetMode="External"/><Relationship Id="rId5" Type="http://schemas.openxmlformats.org/officeDocument/2006/relationships/hyperlink" Target="https://www.idf.il/%D7%90%D7%AA%D7%A8%D7%99-%D7%99%D7%97%D7%99%D7%93%D7%95%D7%AA/%D7%99%D7%95%D7%9E%D7%9F-%D7%94%D7%9E%D7%9C%D7%97%D7%9E%D7%94/%D7%9B%D7%9C-%D7%94%D7%9B%D7%AA%D7%91%D7%95%D7%AA/%D7%94%D7%A4%D7%A6%D7%95%D7%AA/%D7%9C%D7%95%D7%97%D7%9E%D7%99-%D7%9E%D7%99%D7%9C%D7%90%D7%99%D7%9D-%D7%A6%D7%A7%D7%97-551-%D7%A1%D7%99%D7%99%D7%9E%D7%95-%D7%90%D7%AA-%D7%9E%D7%A9%D7%99%D7%9E%D7%AA%D7%9D-%D7%91%D7%92%D7%91%D7%90%D7%9C%D7%99%D7%94-%D7%90%D7%99%D7%AA%D7%A8%D7%95-%D7%95%D7%94%D7%A9%D7%9E%D7%99%D7%93%D7%95-%D7%A4%D7%99%D7%A8%D7%99-%D7%9E%D7%A0%D7%94%D7%A8%D7%95%D7%AA/" TargetMode="External"/><Relationship Id="rId6" Type="http://schemas.openxmlformats.org/officeDocument/2006/relationships/hyperlink" Target="https://www.idf.il/%D7%90%D7%AA%D7%A8%D7%99-%D7%99%D7%97%D7%99%D7%93%D7%95%D7%AA/%D7%99%D7%95%D7%9E%D7%9F-%D7%94%D7%9E%D7%9C%D7%97%D7%9E%D7%94/%D7%9B%D7%9C-%D7%94%D7%9B%D7%AA%D7%91%D7%95%D7%AA/%D7%94%D7%A4%D7%A6%D7%95%D7%AA/%D7%9C%D7%95%D7%97%D7%9E%D7%99-%D7%9E%D7%99%D7%9C%D7%90%D7%99%D7%9D-%D7%A6%D7%A7%D7%97-551-%D7%A1%D7%99%D7%99%D7%9E%D7%95-%D7%90%D7%AA-%D7%9E%D7%A9%D7%99%D7%9E%D7%AA%D7%9D-%D7%91%D7%92%D7%91%D7%90%D7%9C%D7%99%D7%94-%D7%90%D7%99%D7%AA%D7%A8%D7%95-%D7%95%D7%94%D7%A9%D7%9E%D7%99%D7%93%D7%95-%D7%A4%D7%99%D7%A8%D7%99-%D7%9E%D7%A0%D7%94%D7%A8%D7%95%D7%AA/" TargetMode="External"/><Relationship Id="rId7" Type="http://schemas.openxmlformats.org/officeDocument/2006/relationships/hyperlink" Target="https://www.idf.il/158724" TargetMode="External"/><Relationship Id="rId8" Type="http://schemas.openxmlformats.org/officeDocument/2006/relationships/hyperlink" Target="https://www.idf.il/158724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>
            <a:off x="5874198" y="9215950"/>
            <a:ext cx="1430345" cy="1178665"/>
            <a:chOff x="-354205" y="202558"/>
            <a:chExt cx="512595" cy="422400"/>
          </a:xfrm>
        </p:grpSpPr>
        <p:sp>
          <p:nvSpPr>
            <p:cNvPr id="85" name="Google Shape;85;p13"/>
            <p:cNvSpPr/>
            <p:nvPr/>
          </p:nvSpPr>
          <p:spPr>
            <a:xfrm>
              <a:off x="-354205" y="202561"/>
              <a:ext cx="509120" cy="357017"/>
            </a:xfrm>
            <a:custGeom>
              <a:rect b="b" l="l" r="r" t="t"/>
              <a:pathLst>
                <a:path extrusionOk="0" h="357017" w="509120">
                  <a:moveTo>
                    <a:pt x="27248" y="0"/>
                  </a:moveTo>
                  <a:lnTo>
                    <a:pt x="481872" y="0"/>
                  </a:lnTo>
                  <a:cubicBezTo>
                    <a:pt x="489098" y="0"/>
                    <a:pt x="496029" y="2871"/>
                    <a:pt x="501139" y="7981"/>
                  </a:cubicBezTo>
                  <a:cubicBezTo>
                    <a:pt x="506249" y="13091"/>
                    <a:pt x="509120" y="20022"/>
                    <a:pt x="509120" y="27248"/>
                  </a:cubicBezTo>
                  <a:lnTo>
                    <a:pt x="509120" y="329769"/>
                  </a:lnTo>
                  <a:cubicBezTo>
                    <a:pt x="509120" y="336996"/>
                    <a:pt x="506249" y="343927"/>
                    <a:pt x="501139" y="349037"/>
                  </a:cubicBezTo>
                  <a:cubicBezTo>
                    <a:pt x="496029" y="354147"/>
                    <a:pt x="489098" y="357017"/>
                    <a:pt x="481872" y="357017"/>
                  </a:cubicBezTo>
                  <a:lnTo>
                    <a:pt x="27248" y="357017"/>
                  </a:lnTo>
                  <a:cubicBezTo>
                    <a:pt x="20022" y="357017"/>
                    <a:pt x="13091" y="354147"/>
                    <a:pt x="7981" y="349037"/>
                  </a:cubicBezTo>
                  <a:cubicBezTo>
                    <a:pt x="2871" y="343927"/>
                    <a:pt x="0" y="336996"/>
                    <a:pt x="0" y="329769"/>
                  </a:cubicBezTo>
                  <a:lnTo>
                    <a:pt x="0" y="27248"/>
                  </a:lnTo>
                  <a:cubicBezTo>
                    <a:pt x="0" y="20022"/>
                    <a:pt x="2871" y="13091"/>
                    <a:pt x="7981" y="7981"/>
                  </a:cubicBezTo>
                  <a:cubicBezTo>
                    <a:pt x="13091" y="2871"/>
                    <a:pt x="20022" y="0"/>
                    <a:pt x="27248" y="0"/>
                  </a:cubicBezTo>
                  <a:close/>
                </a:path>
              </a:pathLst>
            </a:custGeom>
            <a:solidFill>
              <a:srgbClr val="066B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3"/>
            <p:cNvSpPr txBox="1"/>
            <p:nvPr/>
          </p:nvSpPr>
          <p:spPr>
            <a:xfrm>
              <a:off x="-350711" y="202558"/>
              <a:ext cx="509100" cy="42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rtl="1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-US">
                  <a:solidFill>
                    <a:schemeClr val="lt1"/>
                  </a:solidFill>
                  <a:latin typeface="Assistant"/>
                  <a:ea typeface="Assistant"/>
                  <a:cs typeface="Assistant"/>
                  <a:sym typeface="Assistant"/>
                </a:rPr>
                <a:t>מעל</a:t>
              </a:r>
              <a:endParaRPr b="1" sz="320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marR="0" rtl="0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2,100</a:t>
              </a:r>
              <a:endParaRPr b="1" sz="3200"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marR="0" rtl="0" algn="ctr">
                <a:lnSpc>
                  <a:spcPct val="9099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599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מבוקשים נעצרו באיו״ש</a:t>
              </a: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  <p:grpSp>
        <p:nvGrpSpPr>
          <p:cNvPr id="87" name="Google Shape;87;p13"/>
          <p:cNvGrpSpPr/>
          <p:nvPr/>
        </p:nvGrpSpPr>
        <p:grpSpPr>
          <a:xfrm>
            <a:off x="5873893" y="4952963"/>
            <a:ext cx="1440382" cy="1321079"/>
            <a:chOff x="0" y="0"/>
            <a:chExt cx="516192" cy="473437"/>
          </a:xfrm>
        </p:grpSpPr>
        <p:sp>
          <p:nvSpPr>
            <p:cNvPr id="88" name="Google Shape;88;p13"/>
            <p:cNvSpPr/>
            <p:nvPr/>
          </p:nvSpPr>
          <p:spPr>
            <a:xfrm>
              <a:off x="0" y="0"/>
              <a:ext cx="516192" cy="473437"/>
            </a:xfrm>
            <a:custGeom>
              <a:rect b="b" l="l" r="r" t="t"/>
              <a:pathLst>
                <a:path extrusionOk="0" h="473437" w="516192">
                  <a:moveTo>
                    <a:pt x="26875" y="0"/>
                  </a:moveTo>
                  <a:lnTo>
                    <a:pt x="489317" y="0"/>
                  </a:lnTo>
                  <a:cubicBezTo>
                    <a:pt x="496445" y="0"/>
                    <a:pt x="503281" y="2831"/>
                    <a:pt x="508321" y="7871"/>
                  </a:cubicBezTo>
                  <a:cubicBezTo>
                    <a:pt x="513361" y="12912"/>
                    <a:pt x="516192" y="19747"/>
                    <a:pt x="516192" y="26875"/>
                  </a:cubicBezTo>
                  <a:lnTo>
                    <a:pt x="516192" y="446562"/>
                  </a:lnTo>
                  <a:cubicBezTo>
                    <a:pt x="516192" y="461404"/>
                    <a:pt x="504160" y="473437"/>
                    <a:pt x="489317" y="473437"/>
                  </a:cubicBezTo>
                  <a:lnTo>
                    <a:pt x="26875" y="473437"/>
                  </a:lnTo>
                  <a:cubicBezTo>
                    <a:pt x="12032" y="473437"/>
                    <a:pt x="0" y="461404"/>
                    <a:pt x="0" y="446562"/>
                  </a:cubicBezTo>
                  <a:lnTo>
                    <a:pt x="0" y="26875"/>
                  </a:lnTo>
                  <a:cubicBezTo>
                    <a:pt x="0" y="12032"/>
                    <a:pt x="12032" y="0"/>
                    <a:pt x="26875" y="0"/>
                  </a:cubicBezTo>
                  <a:close/>
                </a:path>
              </a:pathLst>
            </a:custGeom>
            <a:solidFill>
              <a:srgbClr val="066B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3"/>
            <p:cNvSpPr txBox="1"/>
            <p:nvPr/>
          </p:nvSpPr>
          <p:spPr>
            <a:xfrm>
              <a:off x="0" y="28575"/>
              <a:ext cx="516192" cy="4448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300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מעל </a:t>
              </a:r>
              <a:endParaRPr sz="1200"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marR="0" rtl="0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100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17</a:t>
              </a:r>
              <a:r>
                <a:rPr b="1" i="0" lang="en-US" sz="3100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,</a:t>
              </a:r>
              <a:r>
                <a:rPr b="1" lang="en-US" sz="3100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3</a:t>
              </a:r>
              <a:r>
                <a:rPr b="1" i="0" lang="en-US" sz="3100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00</a:t>
              </a:r>
              <a:endParaRPr b="1" sz="1200"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marR="0" rtl="0" algn="ctr">
                <a:lnSpc>
                  <a:spcPct val="9099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399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מטרות אסטרטגיות הותקפו בעזה</a:t>
              </a:r>
              <a:endParaRPr sz="1200"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  <p:grpSp>
        <p:nvGrpSpPr>
          <p:cNvPr id="90" name="Google Shape;90;p13"/>
          <p:cNvGrpSpPr/>
          <p:nvPr/>
        </p:nvGrpSpPr>
        <p:grpSpPr>
          <a:xfrm>
            <a:off x="5873900" y="7899875"/>
            <a:ext cx="1440660" cy="1148511"/>
            <a:chOff x="3" y="0"/>
            <a:chExt cx="516300" cy="411600"/>
          </a:xfrm>
        </p:grpSpPr>
        <p:sp>
          <p:nvSpPr>
            <p:cNvPr id="91" name="Google Shape;91;p13"/>
            <p:cNvSpPr/>
            <p:nvPr/>
          </p:nvSpPr>
          <p:spPr>
            <a:xfrm>
              <a:off x="3" y="0"/>
              <a:ext cx="516192" cy="411462"/>
            </a:xfrm>
            <a:custGeom>
              <a:rect b="b" l="l" r="r" t="t"/>
              <a:pathLst>
                <a:path extrusionOk="0" h="357017" w="516192">
                  <a:moveTo>
                    <a:pt x="26875" y="0"/>
                  </a:moveTo>
                  <a:lnTo>
                    <a:pt x="489317" y="0"/>
                  </a:lnTo>
                  <a:cubicBezTo>
                    <a:pt x="496445" y="0"/>
                    <a:pt x="503281" y="2831"/>
                    <a:pt x="508321" y="7871"/>
                  </a:cubicBezTo>
                  <a:cubicBezTo>
                    <a:pt x="513361" y="12912"/>
                    <a:pt x="516192" y="19747"/>
                    <a:pt x="516192" y="26875"/>
                  </a:cubicBezTo>
                  <a:lnTo>
                    <a:pt x="516192" y="330143"/>
                  </a:lnTo>
                  <a:cubicBezTo>
                    <a:pt x="516192" y="344985"/>
                    <a:pt x="504160" y="357017"/>
                    <a:pt x="489317" y="357017"/>
                  </a:cubicBezTo>
                  <a:lnTo>
                    <a:pt x="26875" y="357017"/>
                  </a:lnTo>
                  <a:cubicBezTo>
                    <a:pt x="12032" y="357017"/>
                    <a:pt x="0" y="344985"/>
                    <a:pt x="0" y="330143"/>
                  </a:cubicBezTo>
                  <a:lnTo>
                    <a:pt x="0" y="26875"/>
                  </a:lnTo>
                  <a:cubicBezTo>
                    <a:pt x="0" y="12032"/>
                    <a:pt x="12032" y="0"/>
                    <a:pt x="26875" y="0"/>
                  </a:cubicBezTo>
                  <a:close/>
                </a:path>
              </a:pathLst>
            </a:custGeom>
            <a:solidFill>
              <a:srgbClr val="066B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3"/>
            <p:cNvSpPr txBox="1"/>
            <p:nvPr/>
          </p:nvSpPr>
          <p:spPr>
            <a:xfrm>
              <a:off x="3" y="0"/>
              <a:ext cx="516300" cy="41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rtl="0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-US">
                  <a:solidFill>
                    <a:schemeClr val="lt1"/>
                  </a:solidFill>
                  <a:latin typeface="Assistant"/>
                  <a:ea typeface="Assistant"/>
                  <a:cs typeface="Assistant"/>
                  <a:sym typeface="Assistant"/>
                </a:rPr>
                <a:t>מעל</a:t>
              </a:r>
              <a:endParaRPr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rtl="0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b="1" lang="en-US" sz="3200">
                  <a:solidFill>
                    <a:schemeClr val="lt1"/>
                  </a:solidFill>
                  <a:latin typeface="Assistant"/>
                  <a:ea typeface="Assistant"/>
                  <a:cs typeface="Assistant"/>
                  <a:sym typeface="Assistant"/>
                </a:rPr>
                <a:t>6,000</a:t>
              </a:r>
              <a:endParaRPr b="1" sz="340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marR="0" rtl="1" algn="ctr">
                <a:lnSpc>
                  <a:spcPct val="9099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99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אמצעי לחימה אותרו ברצועת עזה</a:t>
              </a:r>
              <a:endParaRPr sz="1200"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  <p:grpSp>
        <p:nvGrpSpPr>
          <p:cNvPr id="93" name="Google Shape;93;p13"/>
          <p:cNvGrpSpPr/>
          <p:nvPr/>
        </p:nvGrpSpPr>
        <p:grpSpPr>
          <a:xfrm>
            <a:off x="5874043" y="3621596"/>
            <a:ext cx="1440382" cy="1178997"/>
            <a:chOff x="0" y="0"/>
            <a:chExt cx="516192" cy="422519"/>
          </a:xfrm>
        </p:grpSpPr>
        <p:sp>
          <p:nvSpPr>
            <p:cNvPr id="94" name="Google Shape;94;p13"/>
            <p:cNvSpPr/>
            <p:nvPr/>
          </p:nvSpPr>
          <p:spPr>
            <a:xfrm>
              <a:off x="0" y="0"/>
              <a:ext cx="516192" cy="422519"/>
            </a:xfrm>
            <a:custGeom>
              <a:rect b="b" l="l" r="r" t="t"/>
              <a:pathLst>
                <a:path extrusionOk="0" h="422519" w="516192">
                  <a:moveTo>
                    <a:pt x="26875" y="0"/>
                  </a:moveTo>
                  <a:lnTo>
                    <a:pt x="489317" y="0"/>
                  </a:lnTo>
                  <a:cubicBezTo>
                    <a:pt x="496445" y="0"/>
                    <a:pt x="503281" y="2831"/>
                    <a:pt x="508321" y="7871"/>
                  </a:cubicBezTo>
                  <a:cubicBezTo>
                    <a:pt x="513361" y="12912"/>
                    <a:pt x="516192" y="19747"/>
                    <a:pt x="516192" y="26875"/>
                  </a:cubicBezTo>
                  <a:lnTo>
                    <a:pt x="516192" y="395644"/>
                  </a:lnTo>
                  <a:cubicBezTo>
                    <a:pt x="516192" y="410486"/>
                    <a:pt x="504160" y="422519"/>
                    <a:pt x="489317" y="422519"/>
                  </a:cubicBezTo>
                  <a:lnTo>
                    <a:pt x="26875" y="422519"/>
                  </a:lnTo>
                  <a:cubicBezTo>
                    <a:pt x="12032" y="422519"/>
                    <a:pt x="0" y="410486"/>
                    <a:pt x="0" y="395644"/>
                  </a:cubicBezTo>
                  <a:lnTo>
                    <a:pt x="0" y="26875"/>
                  </a:lnTo>
                  <a:cubicBezTo>
                    <a:pt x="0" y="12032"/>
                    <a:pt x="12032" y="0"/>
                    <a:pt x="26875" y="0"/>
                  </a:cubicBezTo>
                  <a:close/>
                </a:path>
              </a:pathLst>
            </a:custGeom>
            <a:solidFill>
              <a:srgbClr val="066B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3"/>
            <p:cNvSpPr txBox="1"/>
            <p:nvPr/>
          </p:nvSpPr>
          <p:spPr>
            <a:xfrm>
              <a:off x="0" y="47625"/>
              <a:ext cx="516192" cy="3748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1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הישגי צה</a:t>
              </a:r>
              <a:r>
                <a:rPr b="1" lang="en-US" sz="2300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״</a:t>
              </a:r>
              <a:r>
                <a:rPr b="1" i="0" lang="en-US" sz="2300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ל במספרים:</a:t>
              </a:r>
              <a:endParaRPr b="1" sz="1200"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  <p:grpSp>
        <p:nvGrpSpPr>
          <p:cNvPr id="96" name="Google Shape;96;p13"/>
          <p:cNvGrpSpPr/>
          <p:nvPr/>
        </p:nvGrpSpPr>
        <p:grpSpPr>
          <a:xfrm>
            <a:off x="5873893" y="6426420"/>
            <a:ext cx="1440359" cy="1321056"/>
            <a:chOff x="0" y="0"/>
            <a:chExt cx="516192" cy="473437"/>
          </a:xfrm>
        </p:grpSpPr>
        <p:sp>
          <p:nvSpPr>
            <p:cNvPr id="97" name="Google Shape;97;p13"/>
            <p:cNvSpPr/>
            <p:nvPr/>
          </p:nvSpPr>
          <p:spPr>
            <a:xfrm>
              <a:off x="0" y="0"/>
              <a:ext cx="516192" cy="473437"/>
            </a:xfrm>
            <a:custGeom>
              <a:rect b="b" l="l" r="r" t="t"/>
              <a:pathLst>
                <a:path extrusionOk="0" h="473437" w="516192">
                  <a:moveTo>
                    <a:pt x="26875" y="0"/>
                  </a:moveTo>
                  <a:lnTo>
                    <a:pt x="489317" y="0"/>
                  </a:lnTo>
                  <a:cubicBezTo>
                    <a:pt x="496445" y="0"/>
                    <a:pt x="503281" y="2831"/>
                    <a:pt x="508321" y="7871"/>
                  </a:cubicBezTo>
                  <a:cubicBezTo>
                    <a:pt x="513361" y="12912"/>
                    <a:pt x="516192" y="19747"/>
                    <a:pt x="516192" y="26875"/>
                  </a:cubicBezTo>
                  <a:lnTo>
                    <a:pt x="516192" y="446562"/>
                  </a:lnTo>
                  <a:cubicBezTo>
                    <a:pt x="516192" y="461404"/>
                    <a:pt x="504160" y="473437"/>
                    <a:pt x="489317" y="473437"/>
                  </a:cubicBezTo>
                  <a:lnTo>
                    <a:pt x="26875" y="473437"/>
                  </a:lnTo>
                  <a:cubicBezTo>
                    <a:pt x="12032" y="473437"/>
                    <a:pt x="0" y="461404"/>
                    <a:pt x="0" y="446562"/>
                  </a:cubicBezTo>
                  <a:lnTo>
                    <a:pt x="0" y="26875"/>
                  </a:lnTo>
                  <a:cubicBezTo>
                    <a:pt x="0" y="12032"/>
                    <a:pt x="12032" y="0"/>
                    <a:pt x="26875" y="0"/>
                  </a:cubicBezTo>
                  <a:close/>
                </a:path>
              </a:pathLst>
            </a:custGeom>
            <a:solidFill>
              <a:srgbClr val="066B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3"/>
            <p:cNvSpPr txBox="1"/>
            <p:nvPr/>
          </p:nvSpPr>
          <p:spPr>
            <a:xfrm>
              <a:off x="0" y="28575"/>
              <a:ext cx="516192" cy="4448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מעל</a:t>
              </a:r>
              <a:endParaRPr sz="1300"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marR="0" rtl="1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5,000</a:t>
              </a:r>
              <a:endParaRPr b="1" sz="1300"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marR="0" rtl="0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300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מטרות הותקפו בעזה בפעילות </a:t>
              </a:r>
              <a:r>
                <a:rPr lang="en-US" sz="1300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משולבת</a:t>
              </a:r>
              <a:endParaRPr sz="1300"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  <p:sp>
        <p:nvSpPr>
          <p:cNvPr id="99" name="Google Shape;99;p13"/>
          <p:cNvSpPr txBox="1"/>
          <p:nvPr/>
        </p:nvSpPr>
        <p:spPr>
          <a:xfrm>
            <a:off x="5764350" y="993925"/>
            <a:ext cx="1659600" cy="138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1" algn="ctr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66B57"/>
                </a:solidFill>
                <a:latin typeface="Assistant"/>
                <a:ea typeface="Assistant"/>
                <a:cs typeface="Assistant"/>
                <a:sym typeface="Assistant"/>
              </a:rPr>
              <a:t>היום ה-58 ללחימה</a:t>
            </a:r>
            <a:endParaRPr b="1" sz="1000">
              <a:latin typeface="Assistant"/>
              <a:ea typeface="Assistant"/>
              <a:cs typeface="Assistant"/>
              <a:sym typeface="Assistant"/>
            </a:endParaRPr>
          </a:p>
        </p:txBody>
      </p:sp>
      <p:grpSp>
        <p:nvGrpSpPr>
          <p:cNvPr id="100" name="Google Shape;100;p13"/>
          <p:cNvGrpSpPr/>
          <p:nvPr/>
        </p:nvGrpSpPr>
        <p:grpSpPr>
          <a:xfrm>
            <a:off x="5748648" y="2479350"/>
            <a:ext cx="1671743" cy="866422"/>
            <a:chOff x="0" y="-4"/>
            <a:chExt cx="599105" cy="310501"/>
          </a:xfrm>
        </p:grpSpPr>
        <p:sp>
          <p:nvSpPr>
            <p:cNvPr id="101" name="Google Shape;101;p13"/>
            <p:cNvSpPr/>
            <p:nvPr/>
          </p:nvSpPr>
          <p:spPr>
            <a:xfrm>
              <a:off x="0" y="0"/>
              <a:ext cx="599105" cy="310497"/>
            </a:xfrm>
            <a:custGeom>
              <a:rect b="b" l="l" r="r" t="t"/>
              <a:pathLst>
                <a:path extrusionOk="0" h="310497" w="599105">
                  <a:moveTo>
                    <a:pt x="23156" y="0"/>
                  </a:moveTo>
                  <a:lnTo>
                    <a:pt x="575949" y="0"/>
                  </a:lnTo>
                  <a:cubicBezTo>
                    <a:pt x="582090" y="0"/>
                    <a:pt x="587980" y="2440"/>
                    <a:pt x="592323" y="6782"/>
                  </a:cubicBezTo>
                  <a:cubicBezTo>
                    <a:pt x="596665" y="11125"/>
                    <a:pt x="599105" y="17014"/>
                    <a:pt x="599105" y="23156"/>
                  </a:cubicBezTo>
                  <a:lnTo>
                    <a:pt x="599105" y="287341"/>
                  </a:lnTo>
                  <a:cubicBezTo>
                    <a:pt x="599105" y="293483"/>
                    <a:pt x="596665" y="299372"/>
                    <a:pt x="592323" y="303715"/>
                  </a:cubicBezTo>
                  <a:cubicBezTo>
                    <a:pt x="587980" y="308057"/>
                    <a:pt x="582090" y="310497"/>
                    <a:pt x="575949" y="310497"/>
                  </a:cubicBezTo>
                  <a:lnTo>
                    <a:pt x="23156" y="310497"/>
                  </a:lnTo>
                  <a:cubicBezTo>
                    <a:pt x="10367" y="310497"/>
                    <a:pt x="0" y="300130"/>
                    <a:pt x="0" y="287341"/>
                  </a:cubicBezTo>
                  <a:lnTo>
                    <a:pt x="0" y="23156"/>
                  </a:lnTo>
                  <a:cubicBezTo>
                    <a:pt x="0" y="17014"/>
                    <a:pt x="2440" y="11125"/>
                    <a:pt x="6782" y="6782"/>
                  </a:cubicBezTo>
                  <a:cubicBezTo>
                    <a:pt x="11125" y="2440"/>
                    <a:pt x="17014" y="0"/>
                    <a:pt x="23156" y="0"/>
                  </a:cubicBezTo>
                  <a:close/>
                </a:path>
              </a:pathLst>
            </a:custGeom>
            <a:solidFill>
              <a:srgbClr val="7BA3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3"/>
            <p:cNvSpPr txBox="1"/>
            <p:nvPr/>
          </p:nvSpPr>
          <p:spPr>
            <a:xfrm>
              <a:off x="1" y="-4"/>
              <a:ext cx="599100" cy="3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1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3 בדצמבר</a:t>
              </a:r>
              <a:r>
                <a:rPr b="1" i="0" lang="en-US" sz="1600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 2023</a:t>
              </a:r>
              <a:endParaRPr b="1" sz="1000"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marR="0" rtl="1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כ' </a:t>
              </a:r>
              <a:r>
                <a:rPr b="1" i="0" lang="en-US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ב</a:t>
              </a:r>
              <a:r>
                <a:rPr b="1" lang="en-US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כסלו</a:t>
              </a:r>
              <a:r>
                <a:rPr b="1" i="0" lang="en-US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 התש</a:t>
              </a:r>
              <a:r>
                <a:rPr b="1" lang="en-US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פ</a:t>
              </a:r>
              <a:r>
                <a:rPr b="1" i="0" lang="en-US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״ד</a:t>
              </a:r>
              <a:endParaRPr b="1" i="0" u="none" cap="none" strike="noStrik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marR="0" rtl="1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000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(מעודכן לשעה 17:00)</a:t>
              </a:r>
              <a:endParaRPr b="1" sz="100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  <p:sp>
        <p:nvSpPr>
          <p:cNvPr id="103" name="Google Shape;103;p13"/>
          <p:cNvSpPr txBox="1"/>
          <p:nvPr/>
        </p:nvSpPr>
        <p:spPr>
          <a:xfrm>
            <a:off x="134625" y="952900"/>
            <a:ext cx="5403600" cy="97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השבוע התשיעי למלחמה</a:t>
            </a:r>
            <a:endParaRPr b="1" sz="12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1270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US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"חלק גדול מהביטחון שלנו בתמרון הוא שיתוף הפעולה של הכוחות עם חיל האוויר"</a:t>
            </a:r>
            <a:endParaRPr b="1" i="1" sz="12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12700" rt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מדברי </a:t>
            </a: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הרמטכ"ל, רא"ל הרצי הלוי, בהערכת המצב 03.12.2023</a:t>
            </a:r>
            <a:endParaRPr i="1" sz="11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בגזרת הדרום:</a:t>
            </a:r>
            <a:endParaRPr sz="1100">
              <a:solidFill>
                <a:schemeClr val="dk1"/>
              </a:solidFill>
              <a:highlight>
                <a:srgbClr val="FFFF00"/>
              </a:highlight>
              <a:latin typeface="Assistant"/>
              <a:ea typeface="Assistant"/>
              <a:cs typeface="Assistant"/>
              <a:sym typeface="Assistant"/>
            </a:endParaRPr>
          </a:p>
          <a:p>
            <a:pPr indent="-304800" lvl="0" marL="45720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Char char="●"/>
            </a:pP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הלילה, חיל האוויר המשיך לתקוף ברצועת עזה, בין המטרות שהותקפו- פירי מנהרות, מפקדות צבאיות, מחסני אמצעי לחימה ועוד. בנוסף, כלי טיס מאויש מרחוק חיסל מחבלים, בהכוונת לוחמים מצוות קרב של חטיבה 7.</a:t>
            </a:r>
            <a:endParaRPr sz="11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304800" lvl="0" marL="457200" marR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Char char="●"/>
            </a:pP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אמש, לוחמי המילואים של </a:t>
            </a:r>
            <a:r>
              <a:rPr lang="en-US" sz="1100">
                <a:solidFill>
                  <a:schemeClr val="dk1"/>
                </a:solidFill>
                <a:uFill>
                  <a:noFill/>
                </a:uFill>
                <a:latin typeface="Assistant"/>
                <a:ea typeface="Assistant"/>
                <a:cs typeface="Assistant"/>
                <a:sym typeface="Assistan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צוות </a:t>
            </a:r>
            <a:r>
              <a:rPr lang="en-US" sz="1000">
                <a:solidFill>
                  <a:schemeClr val="dk1"/>
                </a:solidFill>
                <a:uFill>
                  <a:noFill/>
                </a:uFill>
                <a:latin typeface="Assistant"/>
                <a:ea typeface="Assistant"/>
                <a:cs typeface="Assistant"/>
                <a:sym typeface="Assistant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הקרב</a:t>
            </a:r>
            <a:r>
              <a:rPr lang="en-US" sz="1100">
                <a:solidFill>
                  <a:schemeClr val="dk1"/>
                </a:solidFill>
                <a:uFill>
                  <a:noFill/>
                </a:uFill>
                <a:latin typeface="Assistant"/>
                <a:ea typeface="Assistant"/>
                <a:cs typeface="Assistant"/>
                <a:sym typeface="Assistant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של חטיבה 551</a:t>
            </a: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סיימו את משימתם במרחב המקיף את </a:t>
            </a: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ג'באליה</a:t>
            </a: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ברצועת עזה. במהלך הפעולה, </a:t>
            </a: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שהחלה 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טרום</a:t>
            </a: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ההפוגה המבצעית, איתרו הלוחמים והשמידו פיר מבצעי</a:t>
            </a: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. 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הלוחמים</a:t>
            </a: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, בשיתוף עם כוחות מיוחדים, פעלו לנטרול תשתיות התת-קרקע, אבטחו ובודדו את השטח מצפון למחנה ג'באליה.</a:t>
            </a:r>
            <a:endParaRPr sz="11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8450" lvl="0" marL="457200" marR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"/>
              <a:buChar char="●"/>
            </a:pP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ביממה האחרונה, כוחות</a:t>
            </a: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זרוע הים תקפו בעזרת מאות פגזים מטרות טרור</a:t>
            </a: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של ארגון הטרור חמאס וסיועו לכוחות היבשה בפעילותם המבצאית. בין מטרות אלו; תשתיות צבאיות, כלי שיט המשויכים לכוח הימי של חמאס, אמצעי לחימה ועוד.</a:t>
            </a:r>
            <a:endParaRPr sz="11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457200" marR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בגזרת פיקוד המרכז:</a:t>
            </a:r>
            <a:endParaRPr b="1" sz="12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8450" lvl="0" marL="457200" marR="1270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"/>
              <a:buChar char="●"/>
            </a:pPr>
            <a:r>
              <a:rPr lang="en-US" sz="1100">
                <a:solidFill>
                  <a:schemeClr val="dk1"/>
                </a:solidFill>
                <a:uFill>
                  <a:noFill/>
                </a:uFill>
                <a:latin typeface="Assistant"/>
                <a:ea typeface="Assistant"/>
                <a:cs typeface="Assistant"/>
                <a:sym typeface="Assistant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הלילה, כוחות הביטחון </a:t>
            </a:r>
            <a:r>
              <a:rPr b="1" lang="en-US" sz="1100">
                <a:solidFill>
                  <a:schemeClr val="dk1"/>
                </a:solidFill>
                <a:uFill>
                  <a:noFill/>
                </a:uFill>
                <a:latin typeface="Assistant"/>
                <a:ea typeface="Assistant"/>
                <a:cs typeface="Assistant"/>
                <a:sym typeface="Assistant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עצרו</a:t>
            </a: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34 מבוקשים</a:t>
            </a: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ברחבי איו"ש וחטיבת הבקעה והעמקים, 8 מהם פעילי חמאס. בשני מבצעים חטיבתיים נעצרו מבוקשים ותוחקרו חשודים רבים.</a:t>
            </a:r>
            <a:endParaRPr b="1" sz="11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בגזרת הצפון:</a:t>
            </a:r>
            <a:endParaRPr b="1" sz="12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304800" lvl="0" marL="45720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Char char="●"/>
            </a:pP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זוהה שיגור אחד </a:t>
            </a: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משטח סוריה לעבר שטח הארץ</a:t>
            </a: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. כוחות צה"ל תקפו בירי ארטילרי את מקורות הירי. בנוסף, מחבלים שיגרו טיל נ"ט שנפל בשטח פתוח במרחב יפתח.</a:t>
            </a:r>
            <a:endParaRPr sz="11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304800" lvl="0" marL="45720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Char char="●"/>
            </a:pP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מטוסי קרב של צה"ל תקפו </a:t>
            </a: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מספר מטרות של חיזבאללה</a:t>
            </a: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, ביניהן תשתיות טרור ומטרות צבאיות. בנוסף, זוהו מספר שיגורים לעבר שטח ישראל משטח לבנון. כוחות צה"ל תקפו בארטילריה את מקורות הירי.</a:t>
            </a:r>
            <a:endParaRPr sz="11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אירועים מרכזיים מהימים האחרונים:</a:t>
            </a:r>
            <a:endParaRPr b="1" sz="13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בגזרת הדרום:</a:t>
            </a:r>
            <a:endParaRPr sz="12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304800" lvl="0" marL="457200" marR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Char char="●"/>
            </a:pP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מתחילת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התמרון הקרקעי ברצועת עזה, איתרו כוחות צה"ל מעל ל-800</a:t>
            </a: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פירי מנהרות תת קרקעיות של חמאס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, מתוכם הושמדו כ-500. חלק מן הפירים שאותרו חיברו בין נכסים אסטרטגיים של חמאס באמצעות התווך התת-קרקעי. בנוסף, הושמדו קילומטרים רבים של תוואי מנהור. </a:t>
            </a:r>
            <a:endParaRPr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304800" lvl="0" marL="457200" marR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Char char="●"/>
            </a:pP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מתחילת הלחימה ועד היום בוצעו כ-10,000 תקיפות אוויריות 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בהכוונת הכוחות שבשטח, בזמנים קצרים. כוחות היחידה לשיתוף פעולה של חיל האוויר סגרו מעגלים וסיכלו חוליות מחבלים, תשתיות טרור, דירות מבצעיות, פירי מנהרות, מחסני אמל״ח ועוד.</a:t>
            </a:r>
            <a:endParaRPr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304800" lvl="0" marL="457200" marR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Char char="●"/>
            </a:pP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במסגרת העסקה לשחרור החטופים, שוחררו</a:t>
            </a: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: 38 ילדים, 43 מבוגרים ו-24 עובדים זרים.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פעולתו הנחושה של צה"ל במסגרת התמרון הקרקעי הפעילה </a:t>
            </a: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לחץ גדול על חמאס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ואיפשרה את התנאים לעסקה. </a:t>
            </a:r>
            <a:endParaRPr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בגזרת פיקוד המרכז:</a:t>
            </a:r>
            <a:endParaRPr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304800" lvl="0" marL="457200" marR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Char char="●"/>
            </a:pP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בשבוע שעבר, בוצעו 2 פיגועים כלפי ישראלים וכוחות צה״ל.</a:t>
            </a:r>
            <a:endParaRPr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304800" lvl="0" marL="457200" marR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Char char="●"/>
            </a:pP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צה"ל פועל בכל רחבי איו"ש </a:t>
            </a: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לסיכול ומניעת פיגועים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, הגדודים הלוחמים מבצעים מעצרי מבוקשים ופוגעים בתשתיות טרור. </a:t>
            </a:r>
            <a:endParaRPr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304800" lvl="0" marL="457200" marR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Char char="●"/>
            </a:pP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עד כה נעצרו מתחילת המלחמה כ-2,100 מבוקשים בגזרה, כ-1,100 מהם משוייכים לארגון הטרור חמאס.</a:t>
            </a:r>
            <a:endParaRPr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בגזרת הצפון:</a:t>
            </a:r>
            <a:endParaRPr sz="12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304800" lvl="0" marL="457200" marR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Char char="●"/>
            </a:pP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צה"ל הגיב בירי על כל ניסיון לפגוע בריבונותה של ישראל, </a:t>
            </a: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ותוקף תשתיות טרור ומקורות ירי של חיזבאללה בלבנון. </a:t>
            </a:r>
            <a:endParaRPr b="1"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304800" lvl="0" marL="457200" marR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Char char="●"/>
            </a:pP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בגבול הצפון, פועל צה"ל בנחישות כדי להסיר כל איום הנשקף לעורף ישראל, מגיב באש ותוקף בדרום לבנון. צה"ל שומר על דריכות בגזרה וערוך לכל התפתחות.</a:t>
            </a:r>
            <a:endParaRPr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