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ה-87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endParaRPr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i="1" lang="en-US" sz="1100">
                <a:solidFill>
                  <a:schemeClr val="dk1"/>
                </a:solidFill>
                <a:latin typeface="Assistant"/>
                <a:ea typeface="Assistant"/>
                <a:cs typeface="Assistant"/>
                <a:sym typeface="Assistant"/>
              </a:rPr>
              <a:t> </a:t>
            </a:r>
            <a:r>
              <a:rPr b="1" i="1" lang="en-US" sz="1100">
                <a:solidFill>
                  <a:schemeClr val="dk1"/>
                </a:solidFill>
                <a:latin typeface="Assistant"/>
                <a:ea typeface="Assistant"/>
                <a:cs typeface="Assistant"/>
                <a:sym typeface="Assistant"/>
              </a:rPr>
              <a:t>"כל מהלך שאתם עושים תקבלו אליו את התמיכה באש הכי חזקה שאפשר, תתכננו את זה עם היכולות שיש לכם, צאו תמיד חזק קדימה, עם תחבולה משולבת בתוך הקרב ותפעילו בשכל את הוראות הפתיחה באש. הוראות הפתיחה באש לא כובלות ידיים לאף אחד, הוראות הפתיחה באש באו לשמור עלינו גם מעצמנו, ולעבוד נכון שאנחנו נהיה מאוד אפקטיביים בפגיעה באויב".</a:t>
            </a:r>
            <a:endParaRPr b="1" i="1"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הרצי הלוי</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יחידת עוקץ וכלביהם מחטיבת המרום, מלווים את הכוחות הלוחמים ברצועת עזה.</a:t>
            </a:r>
            <a:r>
              <a:rPr lang="en-US" sz="1000">
                <a:solidFill>
                  <a:schemeClr val="dk1"/>
                </a:solidFill>
                <a:latin typeface="Assistant"/>
                <a:ea typeface="Assistant"/>
                <a:cs typeface="Assistant"/>
                <a:sym typeface="Assistant"/>
              </a:rPr>
              <a:t> במספר רב של מקרים נשלחו כלבי היחידה לסריקה ראשונית בטרם פשיטת הכוחות הלוחמים על תשתיות טרור, זיהו איומים מסוגים שונים ובכך מנעו פגיעה בכוחותינו. בנוסף, הכלבים ממפים בתים, ומאתרים אמל"ח וחומרי נפץ.</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מטוס קרב של חיל האוויר,</a:t>
            </a:r>
            <a:r>
              <a:rPr lang="en-US" sz="1000">
                <a:solidFill>
                  <a:schemeClr val="dk1"/>
                </a:solidFill>
                <a:latin typeface="Assistant"/>
                <a:ea typeface="Assistant"/>
                <a:cs typeface="Assistant"/>
                <a:sym typeface="Assistant"/>
              </a:rPr>
              <a:t> בהכוונת חופת האש והמודיעין של אוגדת עזה, </a:t>
            </a:r>
            <a:r>
              <a:rPr b="1" lang="en-US" sz="1000">
                <a:solidFill>
                  <a:schemeClr val="dk1"/>
                </a:solidFill>
                <a:latin typeface="Assistant"/>
                <a:ea typeface="Assistant"/>
                <a:cs typeface="Assistant"/>
                <a:sym typeface="Assistant"/>
              </a:rPr>
              <a:t>חיסל את מפקד פלוגת הנח'בה של 'דיר אל בלאח'.</a:t>
            </a:r>
            <a:r>
              <a:rPr lang="en-US" sz="1000">
                <a:solidFill>
                  <a:schemeClr val="dk1"/>
                </a:solidFill>
                <a:latin typeface="Assistant"/>
                <a:ea typeface="Assistant"/>
                <a:cs typeface="Assistant"/>
                <a:sym typeface="Assistant"/>
              </a:rPr>
              <a:t> הוא פיקד בשטח על כוחות מחבלי הנח'בה שפשטו לכיסופים במהלך ה-7 באוקטובר, ושלח כוחות של חמאס ליישובים נוספים בעוטף, ובהם בארי ונירים. לאחר מכן ניהל לחימה ברצועה נגד כוחותינו.</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במסגרת הפעילות הקרקעית בצפון רצועת עזה, </a:t>
            </a:r>
            <a:r>
              <a:rPr b="1" lang="en-US" sz="1000">
                <a:solidFill>
                  <a:schemeClr val="dk1"/>
                </a:solidFill>
                <a:latin typeface="Assistant"/>
                <a:ea typeface="Assistant"/>
                <a:cs typeface="Assistant"/>
                <a:sym typeface="Assistant"/>
              </a:rPr>
              <a:t>לוחמי צק"ח יפתח (11) תקפו מטרות טרור במרחב בשכונת שג'עייה. המקום משמש כמתחם לחימה של חמאס והג'יהאד האסלאמי הפלסטיני.</a:t>
            </a:r>
            <a:r>
              <a:rPr lang="en-US" sz="1000">
                <a:solidFill>
                  <a:schemeClr val="dk1"/>
                </a:solidFill>
                <a:latin typeface="Assistant"/>
                <a:ea typeface="Assistant"/>
                <a:cs typeface="Assistant"/>
                <a:sym typeface="Assistant"/>
              </a:rPr>
              <a:t> במהלך הפעילות פשטו הלוחמים על מרכז פיקוד ושליטה של ארגוני הטרור, לוחמי צוות הקרב איתרו במרחב מסגד ואמצעי לחימה רבים ששימשו את ארגוני הטרור.</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של עוצבת הקומנדו </a:t>
            </a:r>
            <a:r>
              <a:rPr lang="en-US" sz="1000">
                <a:solidFill>
                  <a:schemeClr val="dk1"/>
                </a:solidFill>
                <a:latin typeface="Assistant"/>
                <a:ea typeface="Assistant"/>
                <a:cs typeface="Assistant"/>
                <a:sym typeface="Assistant"/>
              </a:rPr>
              <a:t>זיהו במהלך פעילות במרחב חאן יונס מחבל משגר רקטות, </a:t>
            </a:r>
            <a:r>
              <a:rPr b="1" lang="en-US" sz="1000">
                <a:solidFill>
                  <a:schemeClr val="dk1"/>
                </a:solidFill>
                <a:latin typeface="Assistant"/>
                <a:ea typeface="Assistant"/>
                <a:cs typeface="Assistant"/>
                <a:sym typeface="Assistant"/>
              </a:rPr>
              <a:t>הכוחות הכווינו כלי טיס של חיל האוויר שתקף וחיסל את המחבל.</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הלילה, </a:t>
            </a:r>
            <a:r>
              <a:rPr b="1" lang="en-US" sz="1000">
                <a:solidFill>
                  <a:schemeClr val="dk1"/>
                </a:solidFill>
                <a:latin typeface="Assistant"/>
                <a:ea typeface="Assistant"/>
                <a:cs typeface="Assistant"/>
                <a:sym typeface="Assistant"/>
              </a:rPr>
              <a:t>תקפו כוחות זרוע הים מטרות של ארגון הטרור חמאס ברצועת עזה.</a:t>
            </a:r>
            <a:r>
              <a:rPr lang="en-US" sz="1000">
                <a:solidFill>
                  <a:schemeClr val="dk1"/>
                </a:solidFill>
                <a:latin typeface="Assistant"/>
                <a:ea typeface="Assistant"/>
                <a:cs typeface="Assistant"/>
                <a:sym typeface="Assistant"/>
              </a:rPr>
              <a:t> כמו כן, המשיכו בתקיפות לטובת סיוע לכוחות המתמרנים ברצועה.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פעיל חמאס ופעיל בארגון הטרור הג'יהאד האסלאמי שנעצרו, נחקרו על ידי</a:t>
            </a:r>
            <a:r>
              <a:rPr b="1" lang="en-US" sz="1000">
                <a:solidFill>
                  <a:schemeClr val="dk1"/>
                </a:solidFill>
                <a:latin typeface="Assistant"/>
                <a:ea typeface="Assistant"/>
                <a:cs typeface="Assistant"/>
                <a:sym typeface="Assistant"/>
              </a:rPr>
              <a:t> חוקרי המתקנים של יחידה 504, ופעם נוספת נחשף האופן בו ארגון הטרור חמאס עושה שימוש באזרחים</a:t>
            </a:r>
            <a:r>
              <a:rPr lang="en-US" sz="1000">
                <a:solidFill>
                  <a:schemeClr val="dk1"/>
                </a:solidFill>
                <a:latin typeface="Assistant"/>
                <a:ea typeface="Assistant"/>
                <a:cs typeface="Assistant"/>
                <a:sym typeface="Assistant"/>
              </a:rPr>
              <a:t> ברצועה וסביבת מגוריהם לצרכי טרור.</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בשבוע האחרון,</a:t>
            </a:r>
            <a:r>
              <a:rPr b="1" lang="en-US" sz="1000">
                <a:solidFill>
                  <a:schemeClr val="dk1"/>
                </a:solidFill>
                <a:latin typeface="Assistant"/>
                <a:ea typeface="Assistant"/>
                <a:cs typeface="Assistant"/>
                <a:sym typeface="Assistant"/>
              </a:rPr>
              <a:t> לוחמי צק"ח 401 נלחמו בדרג' תופאח בצפון רצועת עזה.</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לוחמי החטיבה פשטו על מוצבים צבאיים ובתי בכירים וחיסלו עשרות חוליות נ"ט</a:t>
            </a:r>
            <a:r>
              <a:rPr lang="en-US" sz="1000">
                <a:solidFill>
                  <a:schemeClr val="dk1"/>
                </a:solidFill>
                <a:latin typeface="Assistant"/>
                <a:ea typeface="Assistant"/>
                <a:cs typeface="Assistant"/>
                <a:sym typeface="Assistant"/>
              </a:rPr>
              <a:t>. במהלך הלחימה, עקב קבלת מידע מודיעיני על הימצאות חוליית מחבלים במבנה, כוח מגדוד שקד של גבעתי סרק את המרחב וביצע פשיטה על המבנה, במהלכה נתקל במספר מחבלים והתנהל קרב יריות בסיומו חיסלו הלוחמים את המחבלים.</a:t>
            </a:r>
            <a:endParaRPr sz="10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a:t>
            </a:r>
            <a:r>
              <a:rPr b="1" lang="en-US" sz="1000">
                <a:solidFill>
                  <a:schemeClr val="dk1"/>
                </a:solidFill>
                <a:latin typeface="Assistant"/>
                <a:ea typeface="Assistant"/>
                <a:cs typeface="Assistant"/>
                <a:sym typeface="Assistant"/>
              </a:rPr>
              <a:t> טנקים של צה"ל ומסוקי קרב של חיל האוויר תקפו שלוש חוליות מחבלים שפעלו בשטח לבנון</a:t>
            </a:r>
            <a:r>
              <a:rPr lang="en-US" sz="1000">
                <a:solidFill>
                  <a:schemeClr val="dk1"/>
                </a:solidFill>
                <a:latin typeface="Assistant"/>
                <a:ea typeface="Assistant"/>
                <a:cs typeface="Assistant"/>
                <a:sym typeface="Assistant"/>
              </a:rPr>
              <a:t>. כמו כן, זוהו שני שיגורים משטח לבנון לעבר שטח ישראל. צה"ל תקף בארטילריה את מקורות הירי.</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יחידת הבקרה האווירית זיהתה מטרה אווירית חשודה שחצתה משטח סוריה לעבר שטח מדינת ישראל, </a:t>
            </a:r>
            <a:r>
              <a:rPr b="1" lang="en-US" sz="1000">
                <a:solidFill>
                  <a:schemeClr val="dk1"/>
                </a:solidFill>
                <a:latin typeface="Assistant"/>
                <a:ea typeface="Assistant"/>
                <a:cs typeface="Assistant"/>
                <a:sym typeface="Assistant"/>
              </a:rPr>
              <a:t>מטוסי קרב של חיל האוויר יירטו בהצלחה את המטרה.</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בשעות הבוקר, כוחות צה"ל זיהו חוליית מחבלים מארגון הטרור חיזבאללה, שניסתה לשגר כלי טיס בלתי מאויישים לעבר שטח ישראל. </a:t>
            </a:r>
            <a:r>
              <a:rPr b="1" lang="en-US" sz="1000">
                <a:solidFill>
                  <a:schemeClr val="dk1"/>
                </a:solidFill>
                <a:latin typeface="Assistant"/>
                <a:ea typeface="Assistant"/>
                <a:cs typeface="Assistant"/>
                <a:sym typeface="Assistant"/>
              </a:rPr>
              <a:t>כלי טיס של חיל האוויר תקף את החולייה </a:t>
            </a:r>
            <a:r>
              <a:rPr lang="en-US" sz="1000">
                <a:solidFill>
                  <a:schemeClr val="dk1"/>
                </a:solidFill>
                <a:latin typeface="Assistant"/>
                <a:ea typeface="Assistant"/>
                <a:cs typeface="Assistant"/>
                <a:sym typeface="Assistant"/>
              </a:rPr>
              <a:t>בטרם הצליחה לבצע את השיגור והשמיד את כלי הטיס שבהם השתמשו.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ארגון הטרור חיזבאללה ניסה לשגר הבוקר כלי טיס עוינים לגבול מדינת ישראל מתוך סביבה אזרחית.</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מטוסי קרב של חיל האוויר </a:t>
            </a:r>
            <a:r>
              <a:rPr b="1" lang="en-US" sz="1000">
                <a:solidFill>
                  <a:schemeClr val="dk1"/>
                </a:solidFill>
                <a:latin typeface="Assistant"/>
                <a:ea typeface="Assistant"/>
                <a:cs typeface="Assistant"/>
                <a:sym typeface="Assistant"/>
              </a:rPr>
              <a:t>תקפו תשתיות טרור של ארגון הטרור חיזבאללה בשטח לבנון.</a:t>
            </a:r>
            <a:endParaRPr b="1" sz="1350">
              <a:solidFill>
                <a:srgbClr val="30323F"/>
              </a:solidFill>
              <a:highlight>
                <a:srgbClr val="F1F6FB"/>
              </a:highlight>
            </a:endParaRPr>
          </a:p>
          <a:p>
            <a:pPr indent="0" lvl="0" marL="0" marR="0" rtl="1"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שב"כ ומג"ב עצרו הלילה עשרה מבוקשים ברחבי יהודה ושומרון</a:t>
            </a:r>
            <a:r>
              <a:rPr lang="en-US" sz="1000">
                <a:solidFill>
                  <a:schemeClr val="dk1"/>
                </a:solidFill>
                <a:latin typeface="Assistant"/>
                <a:ea typeface="Assistant"/>
                <a:cs typeface="Assistant"/>
                <a:sym typeface="Assistant"/>
              </a:rPr>
              <a:t>, מתוכם שניים מזוהים עם ארגון הטרור חמאס. בפעילות הכוחות בעיר חברון שבחטיבת יהודה החרימו הכוחות כספי טרור ואמצעי לחימה. המבוקשים שנעצרו ואמצעי הלחימה שהוחרמו הועברו להמשך טיפול כוחות הביטחון.</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עד כה נעצרו מתחילת המלחמה מעל 2,550 מבוקשים ברחבי אוגדת יהודה ושומרון וחטיבת הבקעה והעמקים, כ-1,300 מהם משויכים לארגון הטרור חמאס.</a:t>
            </a:r>
            <a:endParaRPr b="1" sz="1350">
              <a:solidFill>
                <a:srgbClr val="30323F"/>
              </a:solidFill>
              <a:highlight>
                <a:srgbClr val="F1F6FB"/>
              </a:highlight>
            </a:endParaRPr>
          </a:p>
          <a:p>
            <a:pPr indent="0" lvl="0" marL="0" marR="0" rtl="1" algn="just">
              <a:lnSpc>
                <a:spcPct val="115000"/>
              </a:lnSpc>
              <a:spcBef>
                <a:spcPts val="0"/>
              </a:spcBef>
              <a:spcAft>
                <a:spcPts val="0"/>
              </a:spcAft>
              <a:buNone/>
            </a:pPr>
            <a:r>
              <a:t/>
            </a:r>
            <a:endParaRPr b="1" sz="1350">
              <a:solidFill>
                <a:schemeClr val="dk1"/>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