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A1%D7%99%D7%99%D7%A8%D7%AA-%D7%92%D7%91%D7%A2%D7%AA%D7%99-%D7%90%D7%95%D7%92-22-%D7%A1%D7%99%D7%99%D7%9E%D7%95-%D7%9E%D7%A1%D7%9C%D7%95%D7%9C-%D7%91%D7%9C%D7%97%D7%99%D7%9E%D7%94-%D7%91%D7%A2%D7%96%D7%94-%D7%98%D7%A7%D7%A1-%D7%97%D7%9C%D7%95%D7%A7%D7%AA-%D7%A1%D7%99%D7%9B%D7%95%D7%AA-%D7%9C%D7%95%D7%97%D7%9D-%D7%A9%D7%95%D7%A2%D7%9C%D7%99%D7%9D/" TargetMode="External"/><Relationship Id="rId5" Type="http://schemas.openxmlformats.org/officeDocument/2006/relationships/hyperlink" Target="https://www.idf.il/%D7%90%D7%AA%D7%A8%D7%99-%D7%99%D7%97%D7%99%D7%93%D7%95%D7%AA/%D7%99%D7%95%D7%9E%D7%9F-%D7%94%D7%9E%D7%9C%D7%97%D7%9E%D7%94/%D7%9B%D7%9C-%D7%94%D7%9B%D7%AA%D7%91%D7%95%D7%AA/%D7%94%D7%A4%D7%A6%D7%95%D7%AA/%D7%97%D7%9E%D7%90%D7%A1-%D7%A2%D7%96%D7%94-%D7%90%D7%99%D7%95%D7%A9-%D7%9E%D7%9C%D7%97%D7%9E%D7%94-%D7%A9%D7%91%D7%9B-%D7%9E%D7%92%D7%91-%D7%90%D7%9E%D7%9C%D7%97-%D7%98%D7%A8%D7%95%D7%A8-%D7%9E%D7%A2%D7%A6%D7%A8%D7%99%D7%9D-%D7%A0%D7%A9%D7%A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57</a:t>
              </a:r>
              <a:r>
                <a:rPr b="1" i="0" lang="en-US" sz="3200" u="none" cap="none" strike="noStrike">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5</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8</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13</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ט</a:t>
              </a:r>
              <a:r>
                <a:rPr b="1" i="0" lang="en-US" u="none" cap="none" strike="noStrike">
                  <a:solidFill>
                    <a:srgbClr val="FFFFFF"/>
                  </a:solidFill>
                  <a:latin typeface="Assistant"/>
                  <a:ea typeface="Assistant"/>
                  <a:cs typeface="Assistant"/>
                  <a:sym typeface="Assistant"/>
                </a:rPr>
                <a:t> בחשו</a:t>
              </a:r>
              <a:r>
                <a:rPr b="1" lang="en-US">
                  <a:solidFill>
                    <a:srgbClr val="FFFFFF"/>
                  </a:solidFill>
                  <a:latin typeface="Assistant"/>
                  <a:ea typeface="Assistant"/>
                  <a:cs typeface="Assistant"/>
                  <a:sym typeface="Assistant"/>
                </a:rPr>
                <a:t>ו</a:t>
              </a:r>
              <a:r>
                <a:rPr b="1" i="0" lang="en-US" u="none" cap="none" strike="noStrike">
                  <a:solidFill>
                    <a:srgbClr val="FFFFFF"/>
                  </a:solidFill>
                  <a:latin typeface="Assistant"/>
                  <a:ea typeface="Assistant"/>
                  <a:cs typeface="Assistant"/>
                  <a:sym typeface="Assistant"/>
                </a:rPr>
                <a:t>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0175" y="1056650"/>
            <a:ext cx="5467800" cy="93561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rgbClr val="FFFFFF"/>
                </a:solidFill>
                <a:latin typeface="Assistant"/>
                <a:ea typeface="Assistant"/>
                <a:cs typeface="Assistant"/>
                <a:sym typeface="Assistant"/>
              </a:rPr>
              <a:t>השבוע השישי למלחמה</a:t>
            </a:r>
            <a:endParaRPr b="1" sz="1800">
              <a:solidFill>
                <a:srgbClr val="FFFFFF"/>
              </a:solidFill>
              <a:latin typeface="Assistant"/>
              <a:ea typeface="Assistant"/>
              <a:cs typeface="Assistant"/>
              <a:sym typeface="Assistant"/>
            </a:endParaRPr>
          </a:p>
          <a:p>
            <a:pPr indent="0" lvl="0" marL="0" rtl="1" algn="ctr">
              <a:lnSpc>
                <a:spcPct val="115000"/>
              </a:lnSpc>
              <a:spcBef>
                <a:spcPts val="0"/>
              </a:spcBef>
              <a:spcAft>
                <a:spcPts val="0"/>
              </a:spcAft>
              <a:buNone/>
            </a:pPr>
            <a:r>
              <a:t/>
            </a:r>
            <a:endParaRPr b="1" sz="18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ממשיכים במשימתם בעומק רצועת עזה. לוחמי צוות הקרב של חטיבה 401, מוסיפים לפעול באזור מחנה שאטי, שם הם חשפו תשתיות טרור רבות שמוקמו במוסדות אזרחיים בהם בתי ספר, אוניברסיטאות ומסגדים.</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פעילות של צוות קרב חטיבתי 188, בוצע ירי RPG ונשק קל לעבר הכוח מכיוון בית החולים "אל-קודס" שבמרכז העיר עזה. הירי התבצע על ידי חוליית מחבלים שנטמעה בקבוצת אזרחים בכניסה לבית החולים. הכוחות הגיבו בירי וסיכלו את המחבלים.</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הסריקות של היחידה למשימות תת מימיות של זרוע הים באזור זיקים, אותרו מספר רב של אמצעי לחימה ששימשו את מחבלי חמאס בנסיונות הפשיטה לשטח ישראל. בין אמצעי הלחימה אותרו סירות גומי, חגורות נפץ, מטענים, תחמושת ועוד.</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"זו הרוח ששמה הוא גבעתי" - </a:t>
            </a:r>
            <a:r>
              <a:rPr lang="en-US" sz="1200">
                <a:solidFill>
                  <a:schemeClr val="dk1"/>
                </a:solidFill>
                <a:uFill>
                  <a:noFill/>
                </a:uFill>
                <a:latin typeface="Assistant"/>
                <a:ea typeface="Assistant"/>
                <a:cs typeface="Assistant"/>
                <a:sym typeface="Assistant"/>
                <a:hlinkClick r:id="rId4">
                  <a:extLst>
                    <a:ext uri="{A12FA001-AC4F-418D-AE19-62706E023703}">
                      <ahyp:hlinkClr val="tx"/>
                    </a:ext>
                  </a:extLst>
                </a:hlinkClick>
              </a:rPr>
              <a:t>לוחמי סיירת גבעתי, מחזור אוגוסט 22' סיימו מסלול</a:t>
            </a:r>
            <a:r>
              <a:rPr lang="en-US" sz="1200">
                <a:solidFill>
                  <a:schemeClr val="dk1"/>
                </a:solidFill>
                <a:latin typeface="Assistant"/>
                <a:ea typeface="Assistant"/>
                <a:cs typeface="Assistant"/>
                <a:sym typeface="Assistant"/>
              </a:rPr>
              <a:t> במהלך הלחימה בלב רצועת עזה וקיבלו את סיכת לוחם הסיירת.</a:t>
            </a:r>
            <a:endParaRPr sz="1450">
              <a:solidFill>
                <a:srgbClr val="30323F"/>
              </a:solidFill>
              <a:highlight>
                <a:srgbClr val="F1F6FB"/>
              </a:highlight>
            </a:endParaRPr>
          </a:p>
          <a:p>
            <a:pPr indent="0" lvl="0" marL="0" marR="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b="1"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בתגובה לשיגורי רקטות וירי נ"ט ביממה האחרונה, תקפו מטוסי קרב של צה"ל מספר תשתיות טרור ואתרים צבאיים של ארגון הטרור חיזבאללה. בין המטרות שהותקפו: מתחמים בהם אוחסנו אמצעי לחימה ומפקדה מבצעית בשימוש הארגון.</a:t>
            </a:r>
            <a:endParaRPr sz="1200">
              <a:solidFill>
                <a:schemeClr val="dk1"/>
              </a:solidFill>
              <a:latin typeface="Assistant"/>
              <a:ea typeface="Assistant"/>
              <a:cs typeface="Assistant"/>
              <a:sym typeface="Assistant"/>
            </a:endParaRPr>
          </a:p>
          <a:p>
            <a:pPr indent="0" lvl="0" marL="457200" rtl="1" algn="r">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uFill>
                  <a:noFill/>
                </a:uFill>
                <a:latin typeface="Assistant"/>
                <a:ea typeface="Assistant"/>
                <a:cs typeface="Assistant"/>
                <a:sym typeface="Assistant"/>
                <a:hlinkClick r:id="rId5">
                  <a:extLst>
                    <a:ext uri="{A12FA001-AC4F-418D-AE19-62706E023703}">
                      <ahyp:hlinkClr val="tx"/>
                    </a:ext>
                  </a:extLst>
                </a:hlinkClick>
              </a:rPr>
              <a:t>כוחות הביטחון עצרו הלילה</a:t>
            </a:r>
            <a:r>
              <a:rPr lang="en-US" sz="1200">
                <a:solidFill>
                  <a:schemeClr val="dk1"/>
                </a:solidFill>
                <a:latin typeface="Assistant"/>
                <a:ea typeface="Assistant"/>
                <a:cs typeface="Assistant"/>
                <a:sym typeface="Assistant"/>
              </a:rPr>
              <a:t> ברחבי אוגדת יהודה ושומרון וחטיבת הבקעה והעמקים 36 מבוקשים, מתוכם 14 מחבלים בחמאס.</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בפעילות מבצעית בחטיבת יהודה, כוחות צה"ל אטמו משרדים המשמשים את חמאס והחרימו ציוד וכספי טרור. בנוסף, במבצע לסיכול טרור בחטיבת הבקעה והעמקים, נעצרו ארבעה פעילי חמאס.</a:t>
            </a:r>
            <a:endParaRPr sz="12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br>
              <a:rPr b="1" lang="en-US">
                <a:solidFill>
                  <a:schemeClr val="dk1"/>
                </a:solidFill>
                <a:latin typeface="Assistant"/>
                <a:ea typeface="Assistant"/>
                <a:cs typeface="Assistant"/>
                <a:sym typeface="Assistant"/>
              </a:rPr>
            </a:b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וממשיכים להרחיב את פעילותם תוך התמקדות במרכזים של חמאס באזור העיר עזה. בפעולות אלו לוקחים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במסגרת הלחימה ברצועת עזה, תקפו כוחות צה"ל כ-3,000 תשתיות טרור, מתוכן יותר מ-100 מבנים ממולכדים ומאות חמ"לים של ארגון הטרור חמאס, כ-300 פירי מנהרות, מאות עמדות שיגור נ"ט ועוד.</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a:t>
            </a:r>
            <a:r>
              <a:rPr b="1" lang="en-US" sz="1000">
                <a:solidFill>
                  <a:schemeClr val="dk1"/>
                </a:solidFill>
                <a:latin typeface="Assistant"/>
                <a:ea typeface="Assistant"/>
                <a:cs typeface="Assistant"/>
                <a:sym typeface="Assistant"/>
              </a:rPr>
              <a:t> </a:t>
            </a:r>
            <a:endParaRPr b="1" sz="10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עד כה נעצרו למעלה מ-1,570 </a:t>
            </a:r>
            <a:r>
              <a:rPr b="1" lang="en-US" sz="1100">
                <a:solidFill>
                  <a:schemeClr val="dk1"/>
                </a:solidFill>
                <a:latin typeface="Assistant"/>
                <a:ea typeface="Assistant"/>
                <a:cs typeface="Assistant"/>
                <a:sym typeface="Assistant"/>
              </a:rPr>
              <a:t>מבוקשים באיו"ש</a:t>
            </a:r>
            <a:r>
              <a:rPr lang="en-US" sz="1100">
                <a:solidFill>
                  <a:schemeClr val="dk1"/>
                </a:solidFill>
                <a:latin typeface="Assistant"/>
                <a:ea typeface="Assistant"/>
                <a:cs typeface="Assistant"/>
                <a:sym typeface="Assistant"/>
              </a:rPr>
              <a:t>, כ-950 מהם משויכים לארגון הטרור חמאס.</a:t>
            </a:r>
            <a:endParaRPr sz="11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ל-13.11.23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