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2,450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3,500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ה-78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22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י"א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17:30)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האחד עשר למלחמה</a:t>
            </a:r>
            <a:endParaRPr b="1" sz="1450">
              <a:solidFill>
                <a:srgbClr val="30323F"/>
              </a:solidFill>
              <a:highlight>
                <a:srgbClr val="F1F6FB"/>
              </a:highlight>
            </a:endParaRPr>
          </a:p>
          <a:p>
            <a:pPr indent="0" lvl="0" marL="0" rtl="1" algn="ctr">
              <a:lnSpc>
                <a:spcPct val="115000"/>
              </a:lnSpc>
              <a:spcBef>
                <a:spcPts val="0"/>
              </a:spcBef>
              <a:spcAft>
                <a:spcPts val="0"/>
              </a:spcAft>
              <a:buClr>
                <a:schemeClr val="dk1"/>
              </a:buClr>
              <a:buSzPts val="1100"/>
              <a:buFont typeface="Arial"/>
              <a:buNone/>
            </a:pPr>
            <a:r>
              <a:t/>
            </a:r>
            <a:endParaRPr b="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b="1" lang="en-US" sz="1200">
                <a:solidFill>
                  <a:schemeClr val="dk1"/>
                </a:solidFill>
                <a:latin typeface="Assistant"/>
                <a:ea typeface="Assistant"/>
                <a:cs typeface="Assistant"/>
                <a:sym typeface="Assistant"/>
              </a:rPr>
              <a:t>"יש כמות זמן שצריך לעבוד בה בשביל לעבוד מאובטח ולשמור על כוחותינו – לחשוף, לחקור, להוציא מחבלים מתחת לאדמה, להרוג אותם בתוך הפירים, למפות את הפירים, להכניס חומר נפץ ובסופו של דבר, לקחת מחמאס הרצחני את היכולת לנהל מולנו לחימה בתת-קרקע. וזה מה שעושים הלוחמים שלנו בגבורה, במקצועיות מאוד גדולה, וכך היה אתמול וגם היום, וכך נעשה גם בימים הקרובים אל מול תוואים משמעותיים נוספים".</a:t>
            </a:r>
            <a:endParaRPr b="1" sz="12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100">
                <a:solidFill>
                  <a:schemeClr val="dk1"/>
                </a:solidFill>
                <a:latin typeface="Assistant"/>
                <a:ea typeface="Assistant"/>
                <a:cs typeface="Assistant"/>
                <a:sym typeface="Assistant"/>
              </a:rPr>
              <a:t>דובר צה"ל, תא"ל דניאל הגרי</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במסגרת הפעילות הקרקעית בדרום העיר עזה,</a:t>
            </a:r>
            <a:r>
              <a:rPr b="1" lang="en-US" sz="1100">
                <a:solidFill>
                  <a:schemeClr val="dk1"/>
                </a:solidFill>
                <a:latin typeface="Assistant"/>
                <a:ea typeface="Assistant"/>
                <a:cs typeface="Assistant"/>
                <a:sym typeface="Assistant"/>
              </a:rPr>
              <a:t> לוחמי חטיבת יפתח (11) וכוחות הנדסה</a:t>
            </a:r>
            <a:r>
              <a:rPr lang="en-US" sz="1100">
                <a:solidFill>
                  <a:schemeClr val="dk1"/>
                </a:solidFill>
                <a:latin typeface="Assistant"/>
                <a:ea typeface="Assistant"/>
                <a:cs typeface="Assistant"/>
                <a:sym typeface="Assistant"/>
              </a:rPr>
              <a:t>,</a:t>
            </a:r>
            <a:r>
              <a:rPr b="1" lang="en-US" sz="1100">
                <a:solidFill>
                  <a:schemeClr val="dk1"/>
                </a:solidFill>
                <a:latin typeface="Assistant"/>
                <a:ea typeface="Assistant"/>
                <a:cs typeface="Assistant"/>
                <a:sym typeface="Assistant"/>
              </a:rPr>
              <a:t> תקפו במרחב 'עיסא' מפקדה של  חמאס. </a:t>
            </a:r>
            <a:r>
              <a:rPr lang="en-US" sz="1100">
                <a:solidFill>
                  <a:schemeClr val="dk1"/>
                </a:solidFill>
                <a:latin typeface="Assistant"/>
                <a:ea typeface="Assistant"/>
                <a:cs typeface="Assistant"/>
                <a:sym typeface="Assistant"/>
              </a:rPr>
              <a:t>הלוחמים זיהו חוליית מחבלים שניסתה לתקוף את הכוח וחיסלו אותה בקרבות פנים אל פנים. בשיתוף פעולה עם מכלולי האש והמודיעין החטיבתיים, </a:t>
            </a:r>
            <a:r>
              <a:rPr b="1" lang="en-US" sz="1100">
                <a:solidFill>
                  <a:schemeClr val="dk1"/>
                </a:solidFill>
                <a:latin typeface="Assistant"/>
                <a:ea typeface="Assistant"/>
                <a:cs typeface="Assistant"/>
                <a:sym typeface="Assistant"/>
              </a:rPr>
              <a:t>הכווינו הכוחות מטוס קרב של חיל האוויר שתקף את המבנה וחיסל את המחבלים במקום. </a:t>
            </a:r>
            <a:r>
              <a:rPr lang="en-US" sz="1100">
                <a:solidFill>
                  <a:schemeClr val="dk1"/>
                </a:solidFill>
                <a:latin typeface="Assistant"/>
                <a:ea typeface="Assistant"/>
                <a:cs typeface="Assistant"/>
                <a:sym typeface="Assistant"/>
              </a:rPr>
              <a:t>במסגרת התקיפות על מרחב עיסא, חוסלו מחבלים רבים מארגון הטרור חמאס לצד מבנים רבים ששימשו לפעילות טרור ואמל"ח שהושמד.</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לוחמי יחידת יהל״ם ולוחמי יחידת עוקץ, חקרו את התוואי התת-קרקעי מתחת למוצב 'עיסא'</a:t>
            </a:r>
            <a:r>
              <a:rPr lang="en-US" sz="1100">
                <a:solidFill>
                  <a:schemeClr val="dk1"/>
                </a:solidFill>
                <a:latin typeface="Assistant"/>
                <a:ea typeface="Assistant"/>
                <a:cs typeface="Assistant"/>
                <a:sym typeface="Assistant"/>
              </a:rPr>
              <a:t>- המשמש כמוצב תת-קרקעי של ארגון הטרור חמאס. מדובר בתוואי רב מפלסי שקומותיו שימשו למטרות פיקוד, שליטה ותנועה בין גזרות שונות, לאחסון ולשהייה. עד כה בלחימה נסרקו עשרות מנהרות </a:t>
            </a:r>
            <a:r>
              <a:rPr b="1" lang="en-US" sz="1100">
                <a:solidFill>
                  <a:schemeClr val="dk1"/>
                </a:solidFill>
                <a:latin typeface="Assistant"/>
                <a:ea typeface="Assistant"/>
                <a:cs typeface="Assistant"/>
                <a:sym typeface="Assistant"/>
              </a:rPr>
              <a:t>על ידי לוחמי וכלבי היחידה</a:t>
            </a:r>
            <a:r>
              <a:rPr lang="en-US" sz="1100">
                <a:solidFill>
                  <a:schemeClr val="dk1"/>
                </a:solidFill>
                <a:latin typeface="Assistant"/>
                <a:ea typeface="Assistant"/>
                <a:cs typeface="Assistant"/>
                <a:sym typeface="Assistant"/>
              </a:rPr>
              <a:t>, ואיתרו ממצאים המאפשרים את כניסת הכוחות למנהרות.</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לוחמי צק"ח 179 </a:t>
            </a:r>
            <a:r>
              <a:rPr lang="en-US" sz="1100">
                <a:solidFill>
                  <a:schemeClr val="dk1"/>
                </a:solidFill>
                <a:latin typeface="Assistant"/>
                <a:ea typeface="Assistant"/>
                <a:cs typeface="Assistant"/>
                <a:sym typeface="Assistant"/>
              </a:rPr>
              <a:t>איתרו בשכונת 'בקשי' שבמרכז הרצועה </a:t>
            </a:r>
            <a:r>
              <a:rPr b="1" lang="en-US" sz="1100">
                <a:solidFill>
                  <a:schemeClr val="dk1"/>
                </a:solidFill>
                <a:latin typeface="Assistant"/>
                <a:ea typeface="Assistant"/>
                <a:cs typeface="Assistant"/>
                <a:sym typeface="Assistant"/>
              </a:rPr>
              <a:t>מצבור אמל"ח בגן ילדים</a:t>
            </a:r>
            <a:r>
              <a:rPr lang="en-US" sz="1100">
                <a:solidFill>
                  <a:schemeClr val="dk1"/>
                </a:solidFill>
                <a:latin typeface="Assistant"/>
                <a:ea typeface="Assistant"/>
                <a:cs typeface="Assistant"/>
                <a:sym typeface="Assistant"/>
              </a:rPr>
              <a:t>. בין היתר נמצאו ארגזי צעצועים המכילים עשרות פצצות מרגמה, ראשי נפץ, וטילי נ"ט מסוג RPG. </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במהלך פעילות </a:t>
            </a:r>
            <a:r>
              <a:rPr b="1" lang="en-US" sz="1100">
                <a:solidFill>
                  <a:schemeClr val="dk1"/>
                </a:solidFill>
                <a:latin typeface="Assistant"/>
                <a:ea typeface="Assistant"/>
                <a:cs typeface="Assistant"/>
                <a:sym typeface="Assistant"/>
              </a:rPr>
              <a:t>צק"ח 14</a:t>
            </a:r>
            <a:r>
              <a:rPr lang="en-US" sz="1100">
                <a:solidFill>
                  <a:schemeClr val="dk1"/>
                </a:solidFill>
                <a:latin typeface="Assistant"/>
                <a:ea typeface="Assistant"/>
                <a:cs typeface="Assistant"/>
                <a:sym typeface="Assistant"/>
              </a:rPr>
              <a:t> בעיר עזה ובפאתי שאטי, זיהו הכוחות חוליות מחבלים חמושים</a:t>
            </a:r>
            <a:r>
              <a:rPr b="1" lang="en-US" sz="1100">
                <a:solidFill>
                  <a:schemeClr val="dk1"/>
                </a:solidFill>
                <a:latin typeface="Assistant"/>
                <a:ea typeface="Assistant"/>
                <a:cs typeface="Assistant"/>
                <a:sym typeface="Assistant"/>
              </a:rPr>
              <a:t> והכווינו כלי טיס ומטוס קרב של חיל האוויר שחיסלו את החוליות.</a:t>
            </a:r>
            <a:endParaRPr b="1"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לוחמי צה"ל בשיתוף עם שב"כ, </a:t>
            </a:r>
            <a:r>
              <a:rPr b="1" lang="en-US" sz="1100">
                <a:solidFill>
                  <a:schemeClr val="dk1"/>
                </a:solidFill>
                <a:latin typeface="Assistant"/>
                <a:ea typeface="Assistant"/>
                <a:cs typeface="Assistant"/>
                <a:sym typeface="Assistant"/>
              </a:rPr>
              <a:t>עצרו בתוך כשבוע מאות חשודים במעורבות בפעילות טרור ברצועת עזה</a:t>
            </a:r>
            <a:r>
              <a:rPr lang="en-US" sz="1100">
                <a:solidFill>
                  <a:schemeClr val="dk1"/>
                </a:solidFill>
                <a:latin typeface="Assistant"/>
                <a:ea typeface="Assistant"/>
                <a:cs typeface="Assistant"/>
                <a:sym typeface="Assistant"/>
              </a:rPr>
              <a:t>, מתוכם נלקחו יותר מ-200 פעילי טרור מארגוני החמאס והגא"פ להמשך חקירה בשטח ישראל. חלק מהפעילים שנעצרו בחרו להיטמע באוכלוסייה האזרחית ולהיכנע, </a:t>
            </a:r>
            <a:r>
              <a:rPr b="1" lang="en-US" sz="1100">
                <a:solidFill>
                  <a:schemeClr val="dk1"/>
                </a:solidFill>
                <a:latin typeface="Assistant"/>
                <a:ea typeface="Assistant"/>
                <a:cs typeface="Assistant"/>
                <a:sym typeface="Assistant"/>
              </a:rPr>
              <a:t>הובלו לישראל עם חוקרי השטח של יחידה 504 באגף המודיעין ורכזי השב"כ. </a:t>
            </a:r>
            <a:r>
              <a:rPr lang="en-US" sz="1100">
                <a:solidFill>
                  <a:schemeClr val="dk1"/>
                </a:solidFill>
                <a:latin typeface="Assistant"/>
                <a:ea typeface="Assistant"/>
                <a:cs typeface="Assistant"/>
                <a:sym typeface="Assistant"/>
              </a:rPr>
              <a:t>סך הכל נלקחו לחקירה יותר מ-700 פעילים מארגוני הטרור ברצועת עזה.</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Char char="●"/>
            </a:pPr>
            <a:r>
              <a:rPr b="1" lang="en-US" sz="1100">
                <a:solidFill>
                  <a:schemeClr val="dk1"/>
                </a:solidFill>
                <a:latin typeface="Assistant"/>
                <a:ea typeface="Assistant"/>
                <a:cs typeface="Assistant"/>
                <a:sym typeface="Assistant"/>
              </a:rPr>
              <a:t>טייסת 100 של חיל האוויר לצד יחידת השלף של מערך 9900 באמ״ן, מפעילה את מטוסי ה״צופית״ וה״חופית״.</a:t>
            </a:r>
            <a:r>
              <a:rPr lang="en-US" sz="1100">
                <a:solidFill>
                  <a:schemeClr val="dk1"/>
                </a:solidFill>
                <a:latin typeface="Assistant"/>
                <a:ea typeface="Assistant"/>
                <a:cs typeface="Assistant"/>
                <a:sym typeface="Assistant"/>
              </a:rPr>
              <a:t> צוות המטוס מורכב מטייסים וסיירי אוויר המאפשרים איסוף ויזואלי וצילום בזמן אמת. </a:t>
            </a:r>
            <a:r>
              <a:rPr b="1" lang="en-US" sz="1100">
                <a:solidFill>
                  <a:schemeClr val="dk1"/>
                </a:solidFill>
                <a:latin typeface="Assistant"/>
                <a:ea typeface="Assistant"/>
                <a:cs typeface="Assistant"/>
                <a:sym typeface="Assistant"/>
              </a:rPr>
              <a:t>הכוחות מבצעים משימות רבות ומגוונות- </a:t>
            </a:r>
            <a:r>
              <a:rPr lang="en-US" sz="1100">
                <a:solidFill>
                  <a:schemeClr val="dk1"/>
                </a:solidFill>
                <a:latin typeface="Assistant"/>
                <a:ea typeface="Assistant"/>
                <a:cs typeface="Assistant"/>
                <a:sym typeface="Assistant"/>
              </a:rPr>
              <a:t>ליווי אווירי לכוחות הקרקע, מתן התרעה מדויקת אודות איומים בקרבת הכוחות המתמרנים, איסוף מודיעין ופענוח זירת הקרב. מתן המודיעין האיכותי ומזעור הפגיעה בבלתי מעורבים מבוצע על ידי צוות המטוס, המבצע משימות באוויר. </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צה״ל ושב״כ חיסלו באמצעות מטוס קרב את האחראי על סחר, ייצור והצטיידות באמצעי לחימה של הזרוע הצבאית של חמאס. </a:t>
            </a:r>
            <a:r>
              <a:rPr lang="en-US" sz="1100">
                <a:solidFill>
                  <a:schemeClr val="dk1"/>
                </a:solidFill>
                <a:latin typeface="Assistant"/>
                <a:ea typeface="Assistant"/>
                <a:cs typeface="Assistant"/>
                <a:sym typeface="Assistant"/>
              </a:rPr>
              <a:t>בנוסף, הוא  לקח חלק בהברחת אמל"ח ממדינות שונות לרצועת עזה. בתקופה האחרונה היה מעורב </a:t>
            </a:r>
            <a:r>
              <a:rPr b="1" lang="en-US" sz="1100">
                <a:solidFill>
                  <a:schemeClr val="dk1"/>
                </a:solidFill>
                <a:latin typeface="Assistant"/>
                <a:ea typeface="Assistant"/>
                <a:cs typeface="Assistant"/>
                <a:sym typeface="Assistant"/>
              </a:rPr>
              <a:t>בהברחת אמל"ח גם ליהודה ושומרון.</a:t>
            </a:r>
            <a:endParaRPr b="1"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450">
              <a:solidFill>
                <a:schemeClr val="dk1"/>
              </a:solidFill>
              <a:highlight>
                <a:srgbClr val="F1F6FB"/>
              </a:highlight>
            </a:endParaRPr>
          </a:p>
          <a:p>
            <a:pPr indent="-304800" lvl="0" marL="457200" marR="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צה"ל תקף הבוקר ובמהלך הלילה </a:t>
            </a:r>
            <a:r>
              <a:rPr b="1" lang="en-US" sz="1100">
                <a:solidFill>
                  <a:schemeClr val="dk1"/>
                </a:solidFill>
                <a:latin typeface="Assistant"/>
                <a:ea typeface="Assistant"/>
                <a:cs typeface="Assistant"/>
                <a:sym typeface="Assistant"/>
              </a:rPr>
              <a:t>מספר מטרות טרור של ארגון הטרור חיזבאללה</a:t>
            </a:r>
            <a:r>
              <a:rPr lang="en-US" sz="1100">
                <a:solidFill>
                  <a:schemeClr val="dk1"/>
                </a:solidFill>
                <a:latin typeface="Assistant"/>
                <a:ea typeface="Assistant"/>
                <a:cs typeface="Assistant"/>
                <a:sym typeface="Assistant"/>
              </a:rPr>
              <a:t>, ביניהן תשתיות מבצעיות, תשתיות טרור ומתחם צבאי. כמו כן, </a:t>
            </a:r>
            <a:r>
              <a:rPr b="1" lang="en-US" sz="1100">
                <a:solidFill>
                  <a:schemeClr val="dk1"/>
                </a:solidFill>
                <a:latin typeface="Assistant"/>
                <a:ea typeface="Assistant"/>
                <a:cs typeface="Assistant"/>
                <a:sym typeface="Assistant"/>
              </a:rPr>
              <a:t>כוחות צה"ל תקפו בארטילריה בשטח לבנון.</a:t>
            </a:r>
            <a:endParaRPr b="1"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מטוס קרב של צה"ל בשיתוף עם זרוע הים יירט </a:t>
            </a:r>
            <a:r>
              <a:rPr lang="en-US" sz="1100">
                <a:solidFill>
                  <a:schemeClr val="dk1"/>
                </a:solidFill>
                <a:latin typeface="Assistant"/>
                <a:ea typeface="Assistant"/>
                <a:cs typeface="Assistant"/>
                <a:sym typeface="Assistant"/>
              </a:rPr>
              <a:t>בשבוע שעבר (15.12), </a:t>
            </a:r>
            <a:r>
              <a:rPr b="1" lang="en-US" sz="1100">
                <a:solidFill>
                  <a:schemeClr val="dk1"/>
                </a:solidFill>
                <a:latin typeface="Assistant"/>
                <a:ea typeface="Assistant"/>
                <a:cs typeface="Assistant"/>
                <a:sym typeface="Assistant"/>
              </a:rPr>
              <a:t>כלי טיס בלתי מאויש</a:t>
            </a:r>
            <a:r>
              <a:rPr lang="en-US" sz="1100">
                <a:solidFill>
                  <a:schemeClr val="dk1"/>
                </a:solidFill>
                <a:latin typeface="Assistant"/>
                <a:ea typeface="Assistant"/>
                <a:cs typeface="Assistant"/>
                <a:sym typeface="Assistant"/>
              </a:rPr>
              <a:t> (כטב"ם) מעל הים בשטח לבנון, שהיה בדרכו לשטח ישראל. הכלי לא חצה לשטח ישראל.</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