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b="1" sz="3200">
                <a:solidFill>
                  <a:srgbClr val="FFFFFF"/>
                </a:solidFill>
                <a:latin typeface="Assistant"/>
                <a:ea typeface="Assistant"/>
                <a:cs typeface="Assistant"/>
                <a:sym typeface="Assistant"/>
              </a:endParaRPr>
            </a:p>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2,150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82" cy="1321079"/>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100">
                  <a:solidFill>
                    <a:srgbClr val="FFFFFF"/>
                  </a:solidFill>
                  <a:latin typeface="Assistant"/>
                  <a:ea typeface="Assistant"/>
                  <a:cs typeface="Assistant"/>
                  <a:sym typeface="Assistant"/>
                </a:rPr>
                <a:t>17</a:t>
              </a:r>
              <a:r>
                <a:rPr b="1" i="0" lang="en-US" sz="3100" u="none" cap="none" strike="noStrike">
                  <a:solidFill>
                    <a:srgbClr val="FFFFFF"/>
                  </a:solidFill>
                  <a:latin typeface="Assistant"/>
                  <a:ea typeface="Assistant"/>
                  <a:cs typeface="Assistant"/>
                  <a:sym typeface="Assistant"/>
                </a:rPr>
                <a:t>,</a:t>
              </a:r>
              <a:r>
                <a:rPr b="1" lang="en-US" sz="3100">
                  <a:solidFill>
                    <a:srgbClr val="FFFFFF"/>
                  </a:solidFill>
                  <a:latin typeface="Assistant"/>
                  <a:ea typeface="Assistant"/>
                  <a:cs typeface="Assistant"/>
                  <a:sym typeface="Assistant"/>
                </a:rPr>
                <a:t>3</a:t>
              </a:r>
              <a:r>
                <a:rPr b="1" i="0" lang="en-US" sz="3100" u="none" cap="none" strike="noStrike">
                  <a:solidFill>
                    <a:srgbClr val="FFFFFF"/>
                  </a:solidFill>
                  <a:latin typeface="Assistant"/>
                  <a:ea typeface="Assistant"/>
                  <a:cs typeface="Assistant"/>
                  <a:sym typeface="Assistant"/>
                </a:rPr>
                <a:t>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a:solidFill>
                  <a:schemeClr val="lt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5,000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היום ה-63 ללחימה</a:t>
            </a:r>
            <a:endParaRPr b="1" sz="1000">
              <a:latin typeface="Assistant"/>
              <a:ea typeface="Assistant"/>
              <a:cs typeface="Assistant"/>
              <a:sym typeface="Assistant"/>
            </a:endParaRPr>
          </a:p>
        </p:txBody>
      </p:sp>
      <p:grpSp>
        <p:nvGrpSpPr>
          <p:cNvPr id="100" name="Google Shape;100;p13"/>
          <p:cNvGrpSpPr/>
          <p:nvPr/>
        </p:nvGrpSpPr>
        <p:grpSpPr>
          <a:xfrm>
            <a:off x="5748650" y="2479350"/>
            <a:ext cx="1671743" cy="949636"/>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1600">
                  <a:solidFill>
                    <a:srgbClr val="FFFFFF"/>
                  </a:solidFill>
                  <a:latin typeface="Assistant"/>
                  <a:ea typeface="Assistant"/>
                  <a:cs typeface="Assistant"/>
                  <a:sym typeface="Assistant"/>
                </a:rPr>
                <a:t>8 בדצמבר</a:t>
              </a:r>
              <a:r>
                <a:rPr b="1" i="0" lang="en-US" sz="1600" u="none" cap="none" strike="noStrike">
                  <a:solidFill>
                    <a:srgbClr val="FFFFFF"/>
                  </a:solidFill>
                  <a:latin typeface="Assistant"/>
                  <a:ea typeface="Assistant"/>
                  <a:cs typeface="Assistant"/>
                  <a:sym typeface="Assistant"/>
                </a:rPr>
                <a:t> 2023</a:t>
              </a:r>
              <a:endParaRPr b="1" sz="1000">
                <a:latin typeface="Assistant"/>
                <a:ea typeface="Assistant"/>
                <a:cs typeface="Assistant"/>
                <a:sym typeface="Assistant"/>
              </a:endParaRPr>
            </a:p>
            <a:p>
              <a:pPr indent="0" lvl="0" marL="0" marR="0" rtl="1" algn="ctr">
                <a:lnSpc>
                  <a:spcPct val="91000"/>
                </a:lnSpc>
                <a:spcBef>
                  <a:spcPts val="0"/>
                </a:spcBef>
                <a:spcAft>
                  <a:spcPts val="0"/>
                </a:spcAft>
                <a:buNone/>
              </a:pPr>
              <a:r>
                <a:rPr b="1" lang="en-US">
                  <a:solidFill>
                    <a:srgbClr val="FFFFFF"/>
                  </a:solidFill>
                  <a:latin typeface="Assistant"/>
                  <a:ea typeface="Assistant"/>
                  <a:cs typeface="Assistant"/>
                  <a:sym typeface="Assistant"/>
                </a:rPr>
                <a:t>כ"ה </a:t>
              </a:r>
              <a:r>
                <a:rPr b="1" i="0" lang="en-US" u="none" cap="none" strike="noStrike">
                  <a:solidFill>
                    <a:srgbClr val="FFFFFF"/>
                  </a:solidFill>
                  <a:latin typeface="Assistant"/>
                  <a:ea typeface="Assistant"/>
                  <a:cs typeface="Assistant"/>
                  <a:sym typeface="Assistant"/>
                </a:rPr>
                <a:t>ב</a:t>
              </a:r>
              <a:r>
                <a:rPr b="1" lang="en-US">
                  <a:solidFill>
                    <a:srgbClr val="FFFFFF"/>
                  </a:solidFill>
                  <a:latin typeface="Assistant"/>
                  <a:ea typeface="Assistant"/>
                  <a:cs typeface="Assistant"/>
                  <a:sym typeface="Assistant"/>
                </a:rPr>
                <a:t>כסלו</a:t>
              </a:r>
              <a:r>
                <a:rPr b="1" i="0" lang="en-US" u="none" cap="none" strike="noStrike">
                  <a:solidFill>
                    <a:srgbClr val="FFFFFF"/>
                  </a:solidFill>
                  <a:latin typeface="Assistant"/>
                  <a:ea typeface="Assistant"/>
                  <a:cs typeface="Assistant"/>
                  <a:sym typeface="Assistant"/>
                </a:rPr>
                <a:t> התש</a:t>
              </a:r>
              <a:r>
                <a:rPr b="1" lang="en-US">
                  <a:solidFill>
                    <a:srgbClr val="FFFFFF"/>
                  </a:solidFill>
                  <a:latin typeface="Assistant"/>
                  <a:ea typeface="Assistant"/>
                  <a:cs typeface="Assistant"/>
                  <a:sym typeface="Assistant"/>
                </a:rPr>
                <a:t>פ</a:t>
              </a:r>
              <a:r>
                <a:rPr b="1" i="0" lang="en-US" u="none" cap="none" strike="noStrike">
                  <a:solidFill>
                    <a:srgbClr val="FFFFFF"/>
                  </a:solidFill>
                  <a:latin typeface="Assistant"/>
                  <a:ea typeface="Assistant"/>
                  <a:cs typeface="Assistant"/>
                  <a:sym typeface="Assistant"/>
                </a:rPr>
                <a:t>״ד</a:t>
              </a:r>
              <a:endParaRPr b="1" i="0" u="none" cap="none" strike="noStrike">
                <a:solidFill>
                  <a:srgbClr val="FFFFFF"/>
                </a:solidFill>
                <a:latin typeface="Assistant"/>
                <a:ea typeface="Assistant"/>
                <a:cs typeface="Assistant"/>
                <a:sym typeface="Assistant"/>
              </a:endParaRPr>
            </a:p>
            <a:p>
              <a:pPr indent="0" lvl="0" marL="0" marR="0" rtl="1" algn="ctr">
                <a:lnSpc>
                  <a:spcPct val="91000"/>
                </a:lnSpc>
                <a:spcBef>
                  <a:spcPts val="0"/>
                </a:spcBef>
                <a:spcAft>
                  <a:spcPts val="0"/>
                </a:spcAft>
                <a:buNone/>
              </a:pPr>
              <a:r>
                <a:rPr b="1" lang="en-US">
                  <a:solidFill>
                    <a:srgbClr val="FFFFFF"/>
                  </a:solidFill>
                  <a:latin typeface="Assistant"/>
                  <a:ea typeface="Assistant"/>
                  <a:cs typeface="Assistant"/>
                  <a:sym typeface="Assistant"/>
                </a:rPr>
                <a:t>נר שני של חנוכה</a:t>
              </a:r>
              <a:endParaRPr b="1">
                <a:solidFill>
                  <a:srgbClr val="FFFFFF"/>
                </a:solidFill>
                <a:latin typeface="Assistant"/>
                <a:ea typeface="Assistant"/>
                <a:cs typeface="Assistant"/>
                <a:sym typeface="Assistant"/>
              </a:endParaRPr>
            </a:p>
            <a:p>
              <a:pPr indent="0" lvl="0" marL="0" marR="0" rtl="1" algn="ctr">
                <a:lnSpc>
                  <a:spcPct val="91000"/>
                </a:lnSpc>
                <a:spcBef>
                  <a:spcPts val="0"/>
                </a:spcBef>
                <a:spcAft>
                  <a:spcPts val="0"/>
                </a:spcAft>
                <a:buNone/>
              </a:pPr>
              <a:r>
                <a:rPr b="1" lang="en-US" sz="1000">
                  <a:solidFill>
                    <a:srgbClr val="FFFFFF"/>
                  </a:solidFill>
                  <a:latin typeface="Assistant"/>
                  <a:ea typeface="Assistant"/>
                  <a:cs typeface="Assistant"/>
                  <a:sym typeface="Assistant"/>
                </a:rPr>
                <a:t>(מעודכן לשעה 13:00)</a:t>
              </a:r>
              <a:endParaRPr b="1" sz="1000">
                <a:solidFill>
                  <a:srgbClr val="FFFFFF"/>
                </a:solidFill>
                <a:latin typeface="Assistant"/>
                <a:ea typeface="Assistant"/>
                <a:cs typeface="Assistant"/>
                <a:sym typeface="Assistant"/>
              </a:endParaRPr>
            </a:p>
          </p:txBody>
        </p:sp>
      </p:grpSp>
      <p:sp>
        <p:nvSpPr>
          <p:cNvPr id="103" name="Google Shape;103;p13"/>
          <p:cNvSpPr txBox="1"/>
          <p:nvPr/>
        </p:nvSpPr>
        <p:spPr>
          <a:xfrm>
            <a:off x="134625" y="952900"/>
            <a:ext cx="5403600" cy="92316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None/>
            </a:pPr>
            <a:r>
              <a:rPr b="1" lang="en-US" sz="1700">
                <a:solidFill>
                  <a:schemeClr val="lt1"/>
                </a:solidFill>
                <a:latin typeface="Assistant"/>
                <a:ea typeface="Assistant"/>
                <a:cs typeface="Assistant"/>
                <a:sym typeface="Assistant"/>
              </a:rPr>
              <a:t>השבוע התשיעי למלחמה</a:t>
            </a:r>
            <a:endParaRPr b="1" sz="1200">
              <a:solidFill>
                <a:schemeClr val="dk1"/>
              </a:solidFill>
              <a:latin typeface="Assistant"/>
              <a:ea typeface="Assistant"/>
              <a:cs typeface="Assistant"/>
              <a:sym typeface="Assistant"/>
            </a:endParaRPr>
          </a:p>
          <a:p>
            <a:pPr indent="0" lvl="0" marL="0" marR="12700" rtl="1" algn="r">
              <a:lnSpc>
                <a:spcPct val="115000"/>
              </a:lnSpc>
              <a:spcBef>
                <a:spcPts val="0"/>
              </a:spcBef>
              <a:spcAft>
                <a:spcPts val="0"/>
              </a:spcAft>
              <a:buClr>
                <a:schemeClr val="dk1"/>
              </a:buClr>
              <a:buSzPts val="1100"/>
              <a:buFont typeface="Arial"/>
              <a:buNone/>
            </a:pPr>
            <a:r>
              <a:t/>
            </a:r>
            <a:endParaRPr sz="1100">
              <a:solidFill>
                <a:schemeClr val="dk1"/>
              </a:solidFill>
              <a:latin typeface="Assistant"/>
              <a:ea typeface="Assistant"/>
              <a:cs typeface="Assistant"/>
              <a:sym typeface="Assistant"/>
            </a:endParaRPr>
          </a:p>
          <a:p>
            <a:pPr indent="0" lvl="0" marL="0" marR="12700" rtl="1" algn="ctr">
              <a:lnSpc>
                <a:spcPct val="115000"/>
              </a:lnSpc>
              <a:spcBef>
                <a:spcPts val="0"/>
              </a:spcBef>
              <a:spcAft>
                <a:spcPts val="0"/>
              </a:spcAft>
              <a:buClr>
                <a:schemeClr val="dk1"/>
              </a:buClr>
              <a:buSzPts val="1100"/>
              <a:buFont typeface="Arial"/>
              <a:buNone/>
            </a:pPr>
            <a:r>
              <a:rPr b="1" i="1" lang="en-US" sz="1000">
                <a:solidFill>
                  <a:schemeClr val="dk1"/>
                </a:solidFill>
                <a:latin typeface="Assistant"/>
                <a:ea typeface="Assistant"/>
                <a:cs typeface="Assistant"/>
                <a:sym typeface="Assistant"/>
              </a:rPr>
              <a:t>"זאת מלחמה ארוכה, חשובה וקשה, וזה רגע סמלי של הדלקת נרות חנוכה. בזמן הזה שאנחנו פה בג'אבליה, המשפחות שלנו שרות ומדליקות נרות, וסומכות עלינו וגאות בכם. אתם המכבים של ימינו, אתם המפקדים שמובילים את הלוחמים, המכבים של ימינו, ואנחנו נמשיך הלאה קדימה עד הניצחון."</a:t>
            </a:r>
            <a:endParaRPr b="1" i="1" sz="1000">
              <a:solidFill>
                <a:schemeClr val="dk1"/>
              </a:solidFill>
              <a:latin typeface="Assistant"/>
              <a:ea typeface="Assistant"/>
              <a:cs typeface="Assistant"/>
              <a:sym typeface="Assistant"/>
            </a:endParaRPr>
          </a:p>
          <a:p>
            <a:pPr indent="0" lvl="0" marL="0" marR="12700" rtl="1" algn="l">
              <a:lnSpc>
                <a:spcPct val="115000"/>
              </a:lnSpc>
              <a:spcBef>
                <a:spcPts val="0"/>
              </a:spcBef>
              <a:spcAft>
                <a:spcPts val="0"/>
              </a:spcAft>
              <a:buClr>
                <a:schemeClr val="dk1"/>
              </a:buClr>
              <a:buSzPts val="1100"/>
              <a:buFont typeface="Arial"/>
              <a:buNone/>
            </a:pPr>
            <a:r>
              <a:rPr lang="en-US" sz="1000">
                <a:solidFill>
                  <a:schemeClr val="dk1"/>
                </a:solidFill>
                <a:latin typeface="Assistant"/>
                <a:ea typeface="Assistant"/>
                <a:cs typeface="Assistant"/>
                <a:sym typeface="Assistant"/>
              </a:rPr>
              <a:t>מפקד פיקוד הדרום, אלוף ירון פינקלמן</a:t>
            </a:r>
            <a:endParaRPr sz="1350">
              <a:solidFill>
                <a:srgbClr val="30323F"/>
              </a:solidFill>
              <a:highlight>
                <a:srgbClr val="F1F6FB"/>
              </a:highlight>
            </a:endParaRPr>
          </a:p>
          <a:p>
            <a:pPr indent="0" lvl="0" marL="0" marR="12700" rtl="1" algn="r">
              <a:lnSpc>
                <a:spcPct val="115000"/>
              </a:lnSpc>
              <a:spcBef>
                <a:spcPts val="0"/>
              </a:spcBef>
              <a:spcAft>
                <a:spcPts val="0"/>
              </a:spcAft>
              <a:buClr>
                <a:schemeClr val="dk1"/>
              </a:buClr>
              <a:buSzPts val="1100"/>
              <a:buFont typeface="Arial"/>
              <a:buNone/>
            </a:pPr>
            <a:r>
              <a:t/>
            </a:r>
            <a:endParaRPr b="1" sz="1200">
              <a:solidFill>
                <a:schemeClr val="dk1"/>
              </a:solidFill>
              <a:latin typeface="Assistant"/>
              <a:ea typeface="Assistant"/>
              <a:cs typeface="Assistant"/>
              <a:sym typeface="Assistant"/>
            </a:endParaRPr>
          </a:p>
          <a:p>
            <a:pPr indent="0" lvl="0" marL="0" marR="12700" rtl="1" algn="r">
              <a:lnSpc>
                <a:spcPct val="115000"/>
              </a:lnSpc>
              <a:spcBef>
                <a:spcPts val="0"/>
              </a:spcBef>
              <a:spcAft>
                <a:spcPts val="0"/>
              </a:spcAft>
              <a:buClr>
                <a:schemeClr val="dk1"/>
              </a:buClr>
              <a:buSzPts val="1100"/>
              <a:buFont typeface="Arial"/>
              <a:buNone/>
            </a:pPr>
            <a:r>
              <a:rPr b="1" lang="en-US" sz="1200">
                <a:solidFill>
                  <a:schemeClr val="dk1"/>
                </a:solidFill>
                <a:latin typeface="Assistant"/>
                <a:ea typeface="Assistant"/>
                <a:cs typeface="Assistant"/>
                <a:sym typeface="Assistant"/>
              </a:rPr>
              <a:t>בגזרת הדרום:</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מטוסי קרב, בהכוונת מודיעינית של אמ"ן ושב״כ, חיסלו לפני מספר ימים </a:t>
            </a:r>
            <a:r>
              <a:rPr b="1" lang="en-US" sz="1000">
                <a:solidFill>
                  <a:schemeClr val="dk1"/>
                </a:solidFill>
                <a:latin typeface="Assistant"/>
                <a:ea typeface="Assistant"/>
                <a:cs typeface="Assistant"/>
                <a:sym typeface="Assistant"/>
              </a:rPr>
              <a:t>בכיר במודיעין הצבאי של חמאס</a:t>
            </a:r>
            <a:r>
              <a:rPr lang="en-US" sz="1000">
                <a:solidFill>
                  <a:schemeClr val="dk1"/>
                </a:solidFill>
                <a:latin typeface="Assistant"/>
                <a:ea typeface="Assistant"/>
                <a:cs typeface="Assistant"/>
                <a:sym typeface="Assistant"/>
              </a:rPr>
              <a:t>, אשר היה אחראי על כלל התצפיות של החמאס ולקח חלק בתכנון הטבח האכזרי של ה-7.10. יחד איתו חוסל גם פעיל במערך התצפיות בגדוד 'קרארה'.</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אמש, צוותי לוחמים של </a:t>
            </a:r>
            <a:r>
              <a:rPr b="1" lang="en-US" sz="1000">
                <a:solidFill>
                  <a:schemeClr val="dk1"/>
                </a:solidFill>
                <a:latin typeface="Assistant"/>
                <a:ea typeface="Assistant"/>
                <a:cs typeface="Assistant"/>
                <a:sym typeface="Assistant"/>
              </a:rPr>
              <a:t>גדוד 636 מחיל הגנת הגבולות</a:t>
            </a:r>
            <a:r>
              <a:rPr lang="en-US" sz="1000">
                <a:solidFill>
                  <a:schemeClr val="dk1"/>
                </a:solidFill>
                <a:latin typeface="Assistant"/>
                <a:ea typeface="Assistant"/>
                <a:cs typeface="Assistant"/>
                <a:sym typeface="Assistant"/>
              </a:rPr>
              <a:t> זיהו חוליית מחבלים שהתקרבה לעבר כוח של לוחמים מצוות הקרב של חטיבת גולני, כשהם חמושים במספר טילי RPG ומבצעים ירי לעבר הלוחמים. במסגרת פעילותם במרחב בצפון רצועת עזה, זיהו לוחמי האיסוף את חוליית המחבלים, והכווינו אש מדויקת מהאוויר. כלל המחבלים חוסלו בהכוונה וסגירת מעגלי אש מהירה.</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כחלק מהפעילות של </a:t>
            </a:r>
            <a:r>
              <a:rPr b="1" lang="en-US" sz="1000">
                <a:solidFill>
                  <a:schemeClr val="dk1"/>
                </a:solidFill>
                <a:latin typeface="Assistant"/>
                <a:ea typeface="Assistant"/>
                <a:cs typeface="Assistant"/>
                <a:sym typeface="Assistant"/>
              </a:rPr>
              <a:t>חטיבה 7 בחאן יונס</a:t>
            </a:r>
            <a:r>
              <a:rPr lang="en-US" sz="1000">
                <a:solidFill>
                  <a:schemeClr val="dk1"/>
                </a:solidFill>
                <a:latin typeface="Assistant"/>
                <a:ea typeface="Assistant"/>
                <a:cs typeface="Assistant"/>
                <a:sym typeface="Assistant"/>
              </a:rPr>
              <a:t>, תא התקיפה של החטיבה הכווין מספר כלי טיס של חיל האוויר אשר חיסלו מחבלי חמאס רבים. </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כוחות רבים של </a:t>
            </a:r>
            <a:r>
              <a:rPr b="1" lang="en-US" sz="1000">
                <a:solidFill>
                  <a:schemeClr val="dk1"/>
                </a:solidFill>
                <a:latin typeface="Assistant"/>
                <a:ea typeface="Assistant"/>
                <a:cs typeface="Assistant"/>
                <a:sym typeface="Assistant"/>
              </a:rPr>
              <a:t>זרוע הים</a:t>
            </a:r>
            <a:r>
              <a:rPr lang="en-US" sz="1000">
                <a:solidFill>
                  <a:schemeClr val="dk1"/>
                </a:solidFill>
                <a:latin typeface="Assistant"/>
                <a:ea typeface="Assistant"/>
                <a:cs typeface="Assistant"/>
                <a:sym typeface="Assistant"/>
              </a:rPr>
              <a:t> תקפו באמצעות פגזים וחימוש מדויק תשתיות טרור ששימשו את הכוחות הימיים של ארגון הטרור חמאס במרכז ובדרום הרצועה, על מנת לפגוע בצורה נרחבת ביכולותיהם הימיות והמודיעניות. בין המטרות שנתקפו, אתרים צבאיים ומוצבים בהם פעלו מחבלי הארגון, עמדות תצפית ומחסנים בהם אוחסנו אמצעי לחימה. הכוחות ממשיכים בשיתוף פעולה הדוק עם כוחות היבשה ותוקפים תשתיות טרור במרחבים הימיים.</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rgbClr val="30323F"/>
              </a:buClr>
              <a:buSzPts val="1000"/>
              <a:buChar char="●"/>
            </a:pPr>
            <a:r>
              <a:rPr lang="en-US" sz="1000">
                <a:solidFill>
                  <a:schemeClr val="dk1"/>
                </a:solidFill>
                <a:latin typeface="Assistant"/>
                <a:ea typeface="Assistant"/>
                <a:cs typeface="Assistant"/>
                <a:sym typeface="Assistant"/>
              </a:rPr>
              <a:t>לוחמי צה"ל מגדוד </a:t>
            </a:r>
            <a:r>
              <a:rPr b="1" lang="en-US" sz="1000">
                <a:solidFill>
                  <a:schemeClr val="dk1"/>
                </a:solidFill>
                <a:latin typeface="Assistant"/>
                <a:ea typeface="Assistant"/>
                <a:cs typeface="Assistant"/>
                <a:sym typeface="Assistant"/>
              </a:rPr>
              <a:t>ההנדסה במילואים 749 מצוות קרב החטיבתי של ביסל"ח</a:t>
            </a:r>
            <a:r>
              <a:rPr lang="en-US" sz="1000">
                <a:solidFill>
                  <a:schemeClr val="dk1"/>
                </a:solidFill>
                <a:latin typeface="Assistant"/>
                <a:ea typeface="Assistant"/>
                <a:cs typeface="Assistant"/>
                <a:sym typeface="Assistant"/>
              </a:rPr>
              <a:t> השמידו אתמול מבנים ובהם תשתיות טרור ששימשו לפעילות צבאית של החמאס באוניברסיטת "אל-אזהר" שבשכונת רימאל ברצועת עזה. במתחם האוניברסיטה אותרו תשתיות אויב, ביניהן, תוואי-תת קרקע היוצא מחצר האוניברסיטה ונמשך עד לבית ספר כקילומטר ממנה.</a:t>
            </a:r>
            <a:endParaRPr sz="1350">
              <a:solidFill>
                <a:srgbClr val="30323F"/>
              </a:solidFill>
              <a:highlight>
                <a:srgbClr val="F1F6FB"/>
              </a:highlight>
            </a:endParaRPr>
          </a:p>
          <a:p>
            <a:pPr indent="0" lvl="0" marL="0" rtl="1" algn="just">
              <a:lnSpc>
                <a:spcPct val="100000"/>
              </a:lnSpc>
              <a:spcBef>
                <a:spcPts val="1200"/>
              </a:spcBef>
              <a:spcAft>
                <a:spcPts val="0"/>
              </a:spcAft>
              <a:buNone/>
            </a:pPr>
            <a:r>
              <a:rPr b="1" lang="en-US" sz="1200">
                <a:solidFill>
                  <a:schemeClr val="dk1"/>
                </a:solidFill>
                <a:latin typeface="Assistant"/>
                <a:ea typeface="Assistant"/>
                <a:cs typeface="Assistant"/>
                <a:sym typeface="Assistant"/>
              </a:rPr>
              <a:t>בגזרת הצפון:</a:t>
            </a:r>
            <a:endParaRPr sz="1000">
              <a:solidFill>
                <a:schemeClr val="dk1"/>
              </a:solidFill>
              <a:latin typeface="Assistant"/>
              <a:ea typeface="Assistant"/>
              <a:cs typeface="Assistant"/>
              <a:sym typeface="Assistant"/>
            </a:endParaRPr>
          </a:p>
          <a:p>
            <a:pPr indent="-292100" lvl="0" marL="457200" marR="0" rtl="1" algn="just">
              <a:lnSpc>
                <a:spcPct val="115000"/>
              </a:lnSpc>
              <a:spcBef>
                <a:spcPts val="120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זוהו שני שיגורים שחצו </a:t>
            </a:r>
            <a:r>
              <a:rPr b="1" lang="en-US" sz="1000">
                <a:solidFill>
                  <a:schemeClr val="dk1"/>
                </a:solidFill>
                <a:latin typeface="Assistant"/>
                <a:ea typeface="Assistant"/>
                <a:cs typeface="Assistant"/>
                <a:sym typeface="Assistant"/>
              </a:rPr>
              <a:t>משטח סוריה ונפלו בשטח פתוח</a:t>
            </a:r>
            <a:r>
              <a:rPr lang="en-US" sz="1000">
                <a:solidFill>
                  <a:schemeClr val="dk1"/>
                </a:solidFill>
                <a:latin typeface="Assistant"/>
                <a:ea typeface="Assistant"/>
                <a:cs typeface="Assistant"/>
                <a:sym typeface="Assistant"/>
              </a:rPr>
              <a:t>. בנוסף זוהו מספר שיגורים משטח לבנון לעבר מדינת ישראל. כוחות צה"ל תוקפים את מקורות הירי.</a:t>
            </a:r>
            <a:endParaRPr sz="10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מטוסי קרב ומסוקי קרב </a:t>
            </a:r>
            <a:r>
              <a:rPr b="1" lang="en-US" sz="1000">
                <a:solidFill>
                  <a:schemeClr val="dk1"/>
                </a:solidFill>
                <a:latin typeface="Assistant"/>
                <a:ea typeface="Assistant"/>
                <a:cs typeface="Assistant"/>
                <a:sym typeface="Assistant"/>
              </a:rPr>
              <a:t>תקפו שורת מטרות טרור של חיזבאללה בשטח לבנון</a:t>
            </a:r>
            <a:r>
              <a:rPr lang="en-US" sz="1000">
                <a:solidFill>
                  <a:schemeClr val="dk1"/>
                </a:solidFill>
                <a:latin typeface="Assistant"/>
                <a:ea typeface="Assistant"/>
                <a:cs typeface="Assistant"/>
                <a:sym typeface="Assistant"/>
              </a:rPr>
              <a:t>. בין המטרות שנתקפו, עמדה ממנה בוצעו שיגורים לשטח הארץ, אתרים צבאיים בהם פעלו מחבלי הארגון ועמדת תצפית.</a:t>
            </a:r>
            <a:endParaRPr sz="1350">
              <a:solidFill>
                <a:srgbClr val="30323F"/>
              </a:solidFill>
              <a:highlight>
                <a:srgbClr val="F1F6FB"/>
              </a:highlight>
            </a:endParaRPr>
          </a:p>
          <a:p>
            <a:pPr indent="0" lvl="0" marL="0" rtl="1" algn="just">
              <a:lnSpc>
                <a:spcPct val="115000"/>
              </a:lnSpc>
              <a:spcBef>
                <a:spcPts val="0"/>
              </a:spcBef>
              <a:spcAft>
                <a:spcPts val="0"/>
              </a:spcAft>
              <a:buNone/>
            </a:pPr>
            <a:r>
              <a:t/>
            </a:r>
            <a:endParaRPr b="1" sz="15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5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300">
                <a:solidFill>
                  <a:schemeClr val="dk1"/>
                </a:solidFill>
                <a:latin typeface="Assistant"/>
                <a:ea typeface="Assistant"/>
                <a:cs typeface="Assistant"/>
                <a:sym typeface="Assistant"/>
              </a:rPr>
              <a:t>אירועים מרכזיים מהימים האחרונים:</a:t>
            </a:r>
            <a:endParaRPr b="1" sz="13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הדרום:</a:t>
            </a:r>
            <a:endParaRPr sz="1000">
              <a:solidFill>
                <a:schemeClr val="dk1"/>
              </a:solidFill>
              <a:latin typeface="Assistant"/>
              <a:ea typeface="Assistant"/>
              <a:cs typeface="Assistant"/>
              <a:sym typeface="Assistant"/>
            </a:endParaRPr>
          </a:p>
          <a:p>
            <a:pPr indent="-298450" lvl="0" marL="457200" rtl="1" algn="r">
              <a:lnSpc>
                <a:spcPct val="115000"/>
              </a:lnSpc>
              <a:spcBef>
                <a:spcPts val="0"/>
              </a:spcBef>
              <a:spcAft>
                <a:spcPts val="0"/>
              </a:spcAft>
              <a:buClr>
                <a:schemeClr val="dk1"/>
              </a:buClr>
              <a:buSzPts val="1100"/>
              <a:buFont typeface="Assistant"/>
              <a:buChar char="●"/>
            </a:pPr>
            <a:r>
              <a:rPr lang="en-US" sz="1000">
                <a:solidFill>
                  <a:schemeClr val="dk1"/>
                </a:solidFill>
                <a:latin typeface="Assistant"/>
                <a:ea typeface="Assistant"/>
                <a:cs typeface="Assistant"/>
                <a:sym typeface="Assistant"/>
              </a:rPr>
              <a:t>בשבוע האחרון </a:t>
            </a:r>
            <a:r>
              <a:rPr b="1" lang="en-US" sz="1000">
                <a:solidFill>
                  <a:schemeClr val="dk1"/>
                </a:solidFill>
                <a:latin typeface="Assistant"/>
                <a:ea typeface="Assistant"/>
                <a:cs typeface="Assistant"/>
                <a:sym typeface="Assistant"/>
              </a:rPr>
              <a:t>התחדשה הלחימה ברצועת עזה</a:t>
            </a:r>
            <a:r>
              <a:rPr lang="en-US" sz="1000">
                <a:solidFill>
                  <a:schemeClr val="dk1"/>
                </a:solidFill>
                <a:latin typeface="Assistant"/>
                <a:ea typeface="Assistant"/>
                <a:cs typeface="Assistant"/>
                <a:sym typeface="Assistant"/>
              </a:rPr>
              <a:t>, וכוחות צה"ל חזרו לתמרן בשיתוף פעולה מלא עם כלי הטיס של חיל האוויר. </a:t>
            </a:r>
            <a:endParaRPr sz="1000">
              <a:solidFill>
                <a:schemeClr val="dk1"/>
              </a:solidFill>
              <a:latin typeface="Assistant"/>
              <a:ea typeface="Assistant"/>
              <a:cs typeface="Assistant"/>
              <a:sym typeface="Assistant"/>
            </a:endParaRPr>
          </a:p>
          <a:p>
            <a:pPr indent="-298450" lvl="0" marL="457200" rtl="1" algn="r">
              <a:lnSpc>
                <a:spcPct val="115000"/>
              </a:lnSpc>
              <a:spcBef>
                <a:spcPts val="0"/>
              </a:spcBef>
              <a:spcAft>
                <a:spcPts val="0"/>
              </a:spcAft>
              <a:buClr>
                <a:schemeClr val="dk1"/>
              </a:buClr>
              <a:buSzPts val="1100"/>
              <a:buFont typeface="Assistant"/>
              <a:buChar char="●"/>
            </a:pPr>
            <a:r>
              <a:rPr lang="en-US" sz="1000">
                <a:solidFill>
                  <a:schemeClr val="dk1"/>
                </a:solidFill>
                <a:latin typeface="Assistant"/>
                <a:ea typeface="Assistant"/>
                <a:cs typeface="Assistant"/>
                <a:sym typeface="Assistant"/>
              </a:rPr>
              <a:t>במסגרת העסקה לשחרור החטופים, שוחררו</a:t>
            </a:r>
            <a:r>
              <a:rPr b="1" lang="en-US" sz="1000">
                <a:solidFill>
                  <a:schemeClr val="dk1"/>
                </a:solidFill>
                <a:latin typeface="Assistant"/>
                <a:ea typeface="Assistant"/>
                <a:cs typeface="Assistant"/>
                <a:sym typeface="Assistant"/>
              </a:rPr>
              <a:t>: 38 ילדים, 43 מבוגרים ו-24 עובדים זרים.</a:t>
            </a:r>
            <a:r>
              <a:rPr lang="en-US" sz="1000">
                <a:solidFill>
                  <a:schemeClr val="dk1"/>
                </a:solidFill>
                <a:latin typeface="Assistant"/>
                <a:ea typeface="Assistant"/>
                <a:cs typeface="Assistant"/>
                <a:sym typeface="Assistant"/>
              </a:rPr>
              <a:t> פעולתו הנחושה של צה"ל במסגרת התמרון הקרקעי הפעילה </a:t>
            </a:r>
            <a:r>
              <a:rPr b="1" lang="en-US" sz="1000">
                <a:solidFill>
                  <a:schemeClr val="dk1"/>
                </a:solidFill>
                <a:latin typeface="Assistant"/>
                <a:ea typeface="Assistant"/>
                <a:cs typeface="Assistant"/>
                <a:sym typeface="Assistant"/>
              </a:rPr>
              <a:t>לחץ גדול על חמאס</a:t>
            </a:r>
            <a:r>
              <a:rPr lang="en-US" sz="1000">
                <a:solidFill>
                  <a:schemeClr val="dk1"/>
                </a:solidFill>
                <a:latin typeface="Assistant"/>
                <a:ea typeface="Assistant"/>
                <a:cs typeface="Assistant"/>
                <a:sym typeface="Assistant"/>
              </a:rPr>
              <a:t> </a:t>
            </a:r>
            <a:r>
              <a:rPr b="1" lang="en-US" sz="1000">
                <a:solidFill>
                  <a:schemeClr val="dk1"/>
                </a:solidFill>
                <a:latin typeface="Assistant"/>
                <a:ea typeface="Assistant"/>
                <a:cs typeface="Assistant"/>
                <a:sym typeface="Assistant"/>
              </a:rPr>
              <a:t>ואיפשרה את התנאים לעסקה. </a:t>
            </a:r>
            <a:endParaRPr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פיקוד המרכז:</a:t>
            </a:r>
            <a:endParaRPr sz="10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lang="en-US" sz="1000">
                <a:solidFill>
                  <a:schemeClr val="dk1"/>
                </a:solidFill>
                <a:latin typeface="Assistant"/>
                <a:ea typeface="Assistant"/>
                <a:cs typeface="Assistant"/>
                <a:sym typeface="Assistant"/>
              </a:rPr>
              <a:t>צה"ל פועל בכל רחבי איו"ש </a:t>
            </a:r>
            <a:r>
              <a:rPr b="1" lang="en-US" sz="1000">
                <a:solidFill>
                  <a:schemeClr val="dk1"/>
                </a:solidFill>
                <a:latin typeface="Assistant"/>
                <a:ea typeface="Assistant"/>
                <a:cs typeface="Assistant"/>
                <a:sym typeface="Assistant"/>
              </a:rPr>
              <a:t>לסיכול ומניעת פיגועים</a:t>
            </a:r>
            <a:r>
              <a:rPr lang="en-US" sz="1000">
                <a:solidFill>
                  <a:schemeClr val="dk1"/>
                </a:solidFill>
                <a:latin typeface="Assistant"/>
                <a:ea typeface="Assistant"/>
                <a:cs typeface="Assistant"/>
                <a:sym typeface="Assistant"/>
              </a:rPr>
              <a:t>, הגדודים הלוחמים מבצעים מעצרי מבוקשים ופוגעים בתשתיות טרור. </a:t>
            </a:r>
            <a:endParaRPr sz="10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lang="en-US" sz="1000">
                <a:solidFill>
                  <a:schemeClr val="dk1"/>
                </a:solidFill>
                <a:latin typeface="Assistant"/>
                <a:ea typeface="Assistant"/>
                <a:cs typeface="Assistant"/>
                <a:sym typeface="Assistant"/>
              </a:rPr>
              <a:t>עד כה נעצרו מתחילת המלחמה כ-2,150 מבוקשים בגזרה, כ-1,100 מהם משוייכים לארגון הטרור חמאס.</a:t>
            </a:r>
            <a:endParaRPr b="1" sz="12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Clr>
                <a:schemeClr val="dk1"/>
              </a:buClr>
              <a:buSzPts val="1100"/>
              <a:buFont typeface="Arial"/>
              <a:buNone/>
            </a:pPr>
            <a:r>
              <a:rPr b="1" lang="en-US" sz="1200">
                <a:solidFill>
                  <a:schemeClr val="dk1"/>
                </a:solidFill>
                <a:latin typeface="Assistant"/>
                <a:ea typeface="Assistant"/>
                <a:cs typeface="Assistant"/>
                <a:sym typeface="Assistant"/>
              </a:rPr>
              <a:t>בגזרת הצפון:</a:t>
            </a:r>
            <a:endParaRPr sz="1200">
              <a:solidFill>
                <a:schemeClr val="dk1"/>
              </a:solidFill>
              <a:latin typeface="Assistant"/>
              <a:ea typeface="Assistant"/>
              <a:cs typeface="Assistant"/>
              <a:sym typeface="Assistant"/>
            </a:endParaRPr>
          </a:p>
          <a:p>
            <a:pPr indent="-298450" lvl="0" marL="457200" rtl="1" algn="r">
              <a:spcBef>
                <a:spcPts val="0"/>
              </a:spcBef>
              <a:spcAft>
                <a:spcPts val="0"/>
              </a:spcAft>
              <a:buClr>
                <a:schemeClr val="dk1"/>
              </a:buClr>
              <a:buSzPts val="1100"/>
              <a:buFont typeface="Assistant"/>
              <a:buChar char="●"/>
            </a:pPr>
            <a:r>
              <a:rPr lang="en-US" sz="1000">
                <a:solidFill>
                  <a:schemeClr val="dk1"/>
                </a:solidFill>
                <a:latin typeface="Assistant"/>
                <a:ea typeface="Assistant"/>
                <a:cs typeface="Assistant"/>
                <a:sym typeface="Assistant"/>
              </a:rPr>
              <a:t>צה״ל ממשיך לתקוף מטרות צבאיות של חיזבאללה בשיתוף פעולה עם חיל האוויר והיבשה לאורך הגבול, לסכל חוליות אויב ולהגיב לכל אירוע.</a:t>
            </a:r>
            <a:endParaRPr sz="10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