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9907200" cx="68580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64"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21475" y="2504925"/>
            <a:ext cx="6222300" cy="71400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יום שבת, 28  באוקטובר, י״ג בחשוון התשפ״ד (מעודכן לשעה 17:30) :</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בגזרת הדרום: </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שר הביטחון אמר שהלילה "עברנו שלב במלחמה. הפעולה הקרקעית ברצועת עזה תימשך עד לפקודה חדשה". לדבריו, "האדמה בעזה רעדה הלילה. תקפנו מעל  ומתחת לקרקע, תקפנו פעילי טרור בכל הדרגים ובכל המקומות".</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בהכוונת מידע מודיעיני מדויק של חיל האוויר, אמ"ן ושב"כ, חיסל הלילה את ראש המערך האווירי של חמאס ואת מפקד הכוח הימי של חטיבת עזה.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מטוסי קרב תקפו הלילה כ-150 מטרות תת-קרקעיות בצפון רצועת עזה. במהלך התקיפה חוסלו מחבלים של ארגון הטרור חמאס והושמדו מנהרות לחימה, מרחבי לחימה תת-קרקעיים ותשתיות טרור תת-קרקעיות נוספות.</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בגזרת הצפון:</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טנקים וארטילריה של צה"ל הגיבו בירי ותקפו תשתיות צבאיות של ארגון הטרור חיזבאללה בשטח לבנון.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כלי טיס מאויש מרחוק תקף חוליית מחבלים של חיזבאללה שניסתה לשגר טילי נ"ט משטח לבנון לעבר שטח ישראל.</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a:solidFill>
                  <a:schemeClr val="dk1"/>
                </a:solidFill>
                <a:latin typeface="Assistant"/>
                <a:ea typeface="Assistant"/>
                <a:cs typeface="Assistant"/>
                <a:sym typeface="Assistant"/>
              </a:rPr>
              <a:t>בגזרת יהודה ושומרון:</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חיילי צה״ל והשב״כ פועלים כל העת בגזרה נגד תשתיות הטרור באזור. נעצרו 11 מבוקשים, מתוכם שני פעילי חמאס. במבצע חטיבתי במחנה הפליטים ג׳ילזון הכוחות הרסו בית לא חוקי של פעיל חמאס.</a:t>
            </a:r>
            <a:endParaRPr b="1" sz="11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u="sng">
                <a:solidFill>
                  <a:schemeClr val="dk1"/>
                </a:solidFill>
                <a:latin typeface="Assistant"/>
                <a:ea typeface="Assistant"/>
                <a:cs typeface="Assistant"/>
                <a:sym typeface="Assistant"/>
              </a:rPr>
              <a:t>סיכום השבוע השלישי למלחמה:</a:t>
            </a:r>
            <a:endParaRPr b="1" sz="11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בגזרת הדרום:</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בעזה, אנו מתקדמים בשלבי המלחמה. הלילה כוחות צה"ל </a:t>
            </a:r>
            <a:r>
              <a:rPr b="1" lang="en-GB" sz="1100">
                <a:solidFill>
                  <a:schemeClr val="dk1"/>
                </a:solidFill>
                <a:latin typeface="Assistant"/>
                <a:ea typeface="Assistant"/>
                <a:cs typeface="Assistant"/>
                <a:sym typeface="Assistant"/>
              </a:rPr>
              <a:t>נכנסו לשטח צפון רצועת עזה</a:t>
            </a:r>
            <a:r>
              <a:rPr lang="en-GB" sz="1100">
                <a:solidFill>
                  <a:schemeClr val="dk1"/>
                </a:solidFill>
                <a:latin typeface="Assistant"/>
                <a:ea typeface="Assistant"/>
                <a:cs typeface="Assistant"/>
                <a:sym typeface="Assistant"/>
              </a:rPr>
              <a:t> והרחיבו את הפעילות הקרקעית. בפעילות זו לוקחים חלק כוחות חי"ר שריון, הנדסה וארטילריה, שמלווים באש כבדה. </a:t>
            </a:r>
            <a:r>
              <a:rPr b="1" lang="en-GB" sz="1100">
                <a:solidFill>
                  <a:schemeClr val="dk1"/>
                </a:solidFill>
                <a:latin typeface="Assistant"/>
                <a:ea typeface="Assistant"/>
                <a:cs typeface="Assistant"/>
                <a:sym typeface="Assistant"/>
              </a:rPr>
              <a:t>הרחבת הפעולה</a:t>
            </a:r>
            <a:r>
              <a:rPr lang="en-GB" sz="1100">
                <a:solidFill>
                  <a:schemeClr val="dk1"/>
                </a:solidFill>
                <a:latin typeface="Assistant"/>
                <a:ea typeface="Assistant"/>
                <a:cs typeface="Assistant"/>
                <a:sym typeface="Assistant"/>
              </a:rPr>
              <a:t> משרתת את כלל מטרות המלחמה. צה"ל מקיים הערכת מצב מתמשכת ומתקדם על פי שלבי המלחמה. צה"ל ממשיך בתקיפות מסיביות ומשמעותיות מאוד מהאוויר ומהים ובחיסול מחבלים.</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תקף בעוצמה </a:t>
            </a:r>
            <a:r>
              <a:rPr b="1" lang="en-GB" sz="1100">
                <a:solidFill>
                  <a:schemeClr val="dk1"/>
                </a:solidFill>
                <a:latin typeface="Assistant"/>
                <a:ea typeface="Assistant"/>
                <a:cs typeface="Assistant"/>
                <a:sym typeface="Assistant"/>
              </a:rPr>
              <a:t>ברצועת עזה,</a:t>
            </a:r>
            <a:r>
              <a:rPr lang="en-GB" sz="1100">
                <a:solidFill>
                  <a:schemeClr val="dk1"/>
                </a:solidFill>
                <a:latin typeface="Assistant"/>
                <a:ea typeface="Assistant"/>
                <a:cs typeface="Assistant"/>
                <a:sym typeface="Assistant"/>
              </a:rPr>
              <a:t> </a:t>
            </a:r>
            <a:r>
              <a:rPr b="1" lang="en-GB" sz="1100">
                <a:solidFill>
                  <a:schemeClr val="dk1"/>
                </a:solidFill>
                <a:latin typeface="Assistant"/>
                <a:ea typeface="Assistant"/>
                <a:cs typeface="Assistant"/>
                <a:sym typeface="Assistant"/>
              </a:rPr>
              <a:t>ופגע בשלטון חמאס</a:t>
            </a:r>
            <a:r>
              <a:rPr lang="en-GB" sz="1100">
                <a:solidFill>
                  <a:schemeClr val="dk1"/>
                </a:solidFill>
                <a:latin typeface="Assistant"/>
                <a:ea typeface="Assistant"/>
                <a:cs typeface="Assistant"/>
                <a:sym typeface="Assistant"/>
              </a:rPr>
              <a:t> ובתשתיות הטרור שבנה. מפקדים בכירים רבים חוסלו. כוחות צה"ל ביצעו </a:t>
            </a:r>
            <a:r>
              <a:rPr b="1" lang="en-GB" sz="1100">
                <a:solidFill>
                  <a:schemeClr val="dk1"/>
                </a:solidFill>
                <a:latin typeface="Assistant"/>
                <a:ea typeface="Assistant"/>
                <a:cs typeface="Assistant"/>
                <a:sym typeface="Assistant"/>
              </a:rPr>
              <a:t>פשיטות מתוחמות וממוקדות לטובת סריקה ואיתור מידע אודות החטופים הנעדרים</a:t>
            </a:r>
            <a:r>
              <a:rPr lang="en-GB"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קורא לתושבי העיר עזה </a:t>
            </a:r>
            <a:r>
              <a:rPr b="1" lang="en-GB" sz="1100">
                <a:solidFill>
                  <a:schemeClr val="dk1"/>
                </a:solidFill>
                <a:latin typeface="Assistant"/>
                <a:ea typeface="Assistant"/>
                <a:cs typeface="Assistant"/>
                <a:sym typeface="Assistant"/>
              </a:rPr>
              <a:t>לנוע לדרום הרצועה</a:t>
            </a:r>
            <a:r>
              <a:rPr lang="en-GB" sz="1100">
                <a:solidFill>
                  <a:schemeClr val="dk1"/>
                </a:solidFill>
                <a:latin typeface="Assistant"/>
                <a:ea typeface="Assistant"/>
                <a:cs typeface="Assistant"/>
                <a:sym typeface="Assistant"/>
              </a:rPr>
              <a:t> וזאת על מנת למנוע פגיעה אפשרית בהם.</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סיכל ניסיונות חדירה של חוליות מחבלים, ו</a:t>
            </a:r>
            <a:r>
              <a:rPr b="1" lang="en-GB" sz="1100">
                <a:solidFill>
                  <a:schemeClr val="dk1"/>
                </a:solidFill>
                <a:latin typeface="Assistant"/>
                <a:ea typeface="Assistant"/>
                <a:cs typeface="Assistant"/>
                <a:sym typeface="Assistant"/>
              </a:rPr>
              <a:t>תקף תשתיות טרור ומקורות ירי של חיזבאללה בלבנון. </a:t>
            </a:r>
            <a:endParaRPr b="1"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באישור שר הביטחון יואב גלנט, הוחלט על הפעלת תוכנית</a:t>
            </a:r>
            <a:r>
              <a:rPr b="1" lang="en-GB" sz="1100">
                <a:solidFill>
                  <a:schemeClr val="dk1"/>
                </a:solidFill>
                <a:latin typeface="Assistant"/>
                <a:ea typeface="Assistant"/>
                <a:cs typeface="Assistant"/>
                <a:sym typeface="Assistant"/>
              </a:rPr>
              <a:t> לפינוי יישובים בקרבת גבול הצפון</a:t>
            </a:r>
            <a:r>
              <a:rPr lang="en-GB"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בגזרת יהודה ושומרון:</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כוחות צה"ל ממשיכים במאמץ ההגנה, עד כה נעצרו מתחילת המלחמה מאות מבוקשים ברחבי אוגדת יהודה ושומרון וחטיבת הבקעה והעמקים, רבים מהם </a:t>
            </a:r>
            <a:r>
              <a:rPr b="1" lang="en-GB" sz="1100">
                <a:solidFill>
                  <a:schemeClr val="dk1"/>
                </a:solidFill>
                <a:latin typeface="Assistant"/>
                <a:ea typeface="Assistant"/>
                <a:cs typeface="Assistant"/>
                <a:sym typeface="Assistant"/>
              </a:rPr>
              <a:t>משויכים לחמאס.</a:t>
            </a:r>
            <a:endParaRPr b="1" sz="1100">
              <a:solidFill>
                <a:schemeClr val="dk1"/>
              </a:solidFill>
              <a:latin typeface="Assistant"/>
              <a:ea typeface="Assistant"/>
              <a:cs typeface="Assistant"/>
              <a:sym typeface="Assistant"/>
            </a:endParaRPr>
          </a:p>
        </p:txBody>
      </p:sp>
      <p:sp>
        <p:nvSpPr>
          <p:cNvPr id="55" name="Google Shape;55;p13"/>
          <p:cNvSpPr txBox="1"/>
          <p:nvPr/>
        </p:nvSpPr>
        <p:spPr>
          <a:xfrm>
            <a:off x="357325" y="1606200"/>
            <a:ext cx="6222300" cy="939000"/>
          </a:xfrm>
          <a:prstGeom prst="rect">
            <a:avLst/>
          </a:prstGeom>
          <a:noFill/>
          <a:ln>
            <a:noFill/>
          </a:ln>
        </p:spPr>
        <p:txBody>
          <a:bodyPr anchorCtr="0" anchor="t" bIns="91425" lIns="91425" spcFirstLastPara="1" rIns="91425" wrap="square" tIns="91425">
            <a:spAutoFit/>
          </a:bodyPr>
          <a:lstStyle/>
          <a:p>
            <a:pPr indent="0" lvl="0" marL="74295" rtl="1" algn="r">
              <a:spcBef>
                <a:spcPts val="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0"/>
              </a:spcBef>
              <a:spcAft>
                <a:spcPts val="0"/>
              </a:spcAft>
              <a:buNone/>
            </a:pPr>
            <a:r>
              <a:rPr lang="en-GB" sz="1200">
                <a:solidFill>
                  <a:schemeClr val="dk1"/>
                </a:solidFill>
                <a:latin typeface="Assistant"/>
                <a:ea typeface="Assistant"/>
                <a:cs typeface="Assistant"/>
                <a:sym typeface="Assistant"/>
              </a:rPr>
              <a:t>לפניך רצף האירועים המרכזיים עד כה, לסיומו של השבוע השלישי במלחמה, במטרה לסייע לך לעדכן את פקודיך בהתרחשויות ולהעמיק את תובנת המשימה שלהם. לשיח הפיקודי חשיבות רבה והשפעה עמוקה על חוסנה של המסגרת וחוזקה, על רוח הלחימה, ועל שימור תחושת המסוגלות לאורך זמן.</a:t>
            </a:r>
            <a:endParaRPr sz="1200">
              <a:solidFill>
                <a:schemeClr val="dk1"/>
              </a:solidFill>
              <a:latin typeface="Assistant"/>
              <a:ea typeface="Assistant"/>
              <a:cs typeface="Assistant"/>
              <a:sym typeface="Assistant"/>
            </a:endParaRPr>
          </a:p>
        </p:txBody>
      </p:sp>
      <p:sp>
        <p:nvSpPr>
          <p:cNvPr id="56" name="Google Shape;56;p13"/>
          <p:cNvSpPr txBox="1"/>
          <p:nvPr/>
        </p:nvSpPr>
        <p:spPr>
          <a:xfrm>
            <a:off x="1307600" y="491725"/>
            <a:ext cx="4425600" cy="6156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b="1" lang="en-GB" sz="2800">
                <a:solidFill>
                  <a:schemeClr val="lt1"/>
                </a:solidFill>
                <a:highlight>
                  <a:srgbClr val="84A59A"/>
                </a:highlight>
                <a:latin typeface="Assistant"/>
                <a:ea typeface="Assistant"/>
                <a:cs typeface="Assistant"/>
                <a:sym typeface="Assistant"/>
              </a:rPr>
              <a:t>סיכום שבוע שלישי למלחמה</a:t>
            </a:r>
            <a:endParaRPr sz="1500">
              <a:solidFill>
                <a:schemeClr val="lt1"/>
              </a:solidFill>
              <a:highlight>
                <a:srgbClr val="84A59A"/>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