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75" r:id="rId4"/>
    <p:sldId id="276" r:id="rId5"/>
    <p:sldId id="258" r:id="rId6"/>
    <p:sldId id="274" r:id="rId7"/>
    <p:sldId id="262" r:id="rId8"/>
    <p:sldId id="277" r:id="rId9"/>
    <p:sldId id="269" r:id="rId10"/>
    <p:sldId id="273" r:id="rId11"/>
    <p:sldId id="265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871" autoAdjust="0"/>
    <p:restoredTop sz="89793" autoAdjust="0"/>
  </p:normalViewPr>
  <p:slideViewPr>
    <p:cSldViewPr>
      <p:cViewPr>
        <p:scale>
          <a:sx n="100" d="100"/>
          <a:sy n="100" d="100"/>
        </p:scale>
        <p:origin x="-35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D0D993C-CE4D-487A-9767-05D66672D83B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8652095-C11E-4F7D-B34B-A800165DEE6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מלבן 4"/>
          <p:cNvSpPr/>
          <p:nvPr/>
        </p:nvSpPr>
        <p:spPr>
          <a:xfrm>
            <a:off x="857224" y="5429264"/>
            <a:ext cx="635798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e-IL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מצגת הדרכה למפקד</a:t>
            </a:r>
            <a:endParaRPr lang="he-IL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aka.idf/sites/hinuch/33668324/w3y/DocLib/מפת%20פריסת%20הכוחות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6249"/>
            <a:ext cx="4786345" cy="6841775"/>
          </a:xfrm>
          <a:prstGeom prst="rect">
            <a:avLst/>
          </a:prstGeom>
          <a:noFill/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6286512" y="1428736"/>
            <a:ext cx="2643206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במפה- </a:t>
            </a:r>
          </a:p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פריסת כוחותינו וכוחות האויב במהלך הקרקעי:</a:t>
            </a:r>
          </a:p>
          <a:p>
            <a:endParaRPr lang="he-IL" dirty="0" smtClean="0">
              <a:cs typeface="David" pitchFamily="2" charset="-79"/>
            </a:endParaRPr>
          </a:p>
          <a:p>
            <a:r>
              <a:rPr lang="he-IL" b="1" dirty="0" smtClean="0">
                <a:cs typeface="David" pitchFamily="2" charset="-79"/>
              </a:rPr>
              <a:t>כוחותינו: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חלוקת השטח </a:t>
            </a:r>
            <a:r>
              <a:rPr lang="he-IL" dirty="0" smtClean="0">
                <a:cs typeface="David" pitchFamily="2" charset="-79"/>
              </a:rPr>
              <a:t>לשלוש </a:t>
            </a:r>
            <a:r>
              <a:rPr lang="he-IL" dirty="0" smtClean="0">
                <a:cs typeface="David" pitchFamily="2" charset="-79"/>
              </a:rPr>
              <a:t>גזרות </a:t>
            </a:r>
            <a:r>
              <a:rPr lang="en-US" dirty="0" smtClean="0">
                <a:cs typeface="David" pitchFamily="2" charset="-79"/>
              </a:rPr>
              <a:t/>
            </a:r>
            <a:br>
              <a:rPr lang="en-US" dirty="0" smtClean="0">
                <a:cs typeface="David" pitchFamily="2" charset="-79"/>
              </a:rPr>
            </a:br>
            <a:r>
              <a:rPr lang="he-IL" dirty="0" smtClean="0">
                <a:cs typeface="David" pitchFamily="2" charset="-79"/>
              </a:rPr>
              <a:t>  אוגדתיות </a:t>
            </a:r>
          </a:p>
          <a:p>
            <a:endParaRPr lang="he-IL" dirty="0" smtClean="0">
              <a:cs typeface="David" pitchFamily="2" charset="-79"/>
            </a:endParaRPr>
          </a:p>
          <a:p>
            <a:r>
              <a:rPr lang="he-IL" b="1" dirty="0" smtClean="0">
                <a:cs typeface="David" pitchFamily="2" charset="-79"/>
              </a:rPr>
              <a:t>כוחות האויב: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היערכות האויב </a:t>
            </a:r>
            <a:r>
              <a:rPr lang="en-US" dirty="0" smtClean="0">
                <a:cs typeface="David" pitchFamily="2" charset="-79"/>
              </a:rPr>
              <a:t/>
            </a:r>
            <a:br>
              <a:rPr lang="en-US" dirty="0" smtClean="0">
                <a:cs typeface="David" pitchFamily="2" charset="-79"/>
              </a:rPr>
            </a:br>
            <a:r>
              <a:rPr lang="he-IL" dirty="0" smtClean="0">
                <a:cs typeface="David" pitchFamily="2" charset="-79"/>
              </a:rPr>
              <a:t>  בחלוקה לשש </a:t>
            </a:r>
            <a:r>
              <a:rPr lang="en-US" dirty="0" smtClean="0">
                <a:cs typeface="David" pitchFamily="2" charset="-79"/>
              </a:rPr>
              <a:t/>
            </a:r>
            <a:br>
              <a:rPr lang="en-US" dirty="0" smtClean="0">
                <a:cs typeface="David" pitchFamily="2" charset="-79"/>
              </a:rPr>
            </a:br>
            <a:r>
              <a:rPr lang="he-IL" dirty="0" smtClean="0">
                <a:cs typeface="David" pitchFamily="2" charset="-79"/>
              </a:rPr>
              <a:t>  חטיבות מרחביות</a:t>
            </a:r>
            <a:endParaRPr lang="he-IL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1071546"/>
            <a:ext cx="460681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השלבים -</a:t>
            </a:r>
            <a:r>
              <a:rPr lang="he-IL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</a:t>
            </a:r>
            <a:r>
              <a:rPr lang="he-IL" sz="32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המשך</a:t>
            </a:r>
            <a:r>
              <a:rPr lang="he-IL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</a:t>
            </a:r>
            <a:r>
              <a:rPr lang="en-US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/>
            </a:r>
            <a:br>
              <a:rPr lang="en-US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</a:br>
            <a:endParaRPr lang="he-IL" sz="44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533489"/>
            <a:ext cx="8286808" cy="55707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1600" b="1" dirty="0" smtClean="0">
              <a:cs typeface="David" pitchFamily="2" charset="-79"/>
            </a:endParaRPr>
          </a:p>
          <a:p>
            <a:r>
              <a:rPr lang="he-IL" sz="1600" b="1" dirty="0" smtClean="0">
                <a:cs typeface="David" pitchFamily="2" charset="-79"/>
              </a:rPr>
              <a:t>שלב ג'- הפסקת האש</a:t>
            </a:r>
          </a:p>
          <a:p>
            <a:r>
              <a:rPr lang="he-IL" sz="1600" b="1" dirty="0" smtClean="0">
                <a:cs typeface="David" pitchFamily="2" charset="-79"/>
              </a:rPr>
              <a:t> </a:t>
            </a:r>
            <a:r>
              <a:rPr lang="he-IL" sz="1400" i="1" u="sng" dirty="0" smtClean="0">
                <a:cs typeface="David" pitchFamily="2" charset="-79"/>
              </a:rPr>
              <a:t>5-19 באוגוסט 2014</a:t>
            </a:r>
          </a:p>
          <a:p>
            <a:endParaRPr lang="he-IL" sz="1400" dirty="0" smtClean="0">
              <a:cs typeface="David" pitchFamily="2" charset="-79"/>
            </a:endParaRPr>
          </a:p>
          <a:p>
            <a:r>
              <a:rPr lang="he-IL" sz="1400" dirty="0" smtClean="0">
                <a:cs typeface="David" pitchFamily="2" charset="-79"/>
              </a:rPr>
              <a:t>ב- 11 באוגוסט הושגה </a:t>
            </a:r>
            <a:r>
              <a:rPr lang="he-IL" sz="1400" u="sng" dirty="0" smtClean="0">
                <a:cs typeface="David" pitchFamily="2" charset="-79"/>
              </a:rPr>
              <a:t>הפסקת אש בת 72 שעות</a:t>
            </a:r>
            <a:r>
              <a:rPr lang="he-IL" sz="1400" dirty="0" smtClean="0">
                <a:cs typeface="David" pitchFamily="2" charset="-79"/>
              </a:rPr>
              <a:t>. משלחות ישראל, החמאס והרשות הפלסטינית הגיעו למצרים לדון בהסדר ארוך טווח. לאחר חמישה ימים פרסמה מצרים הודעה רשמית על הארכת הפסקת האש ל-24 שעות נוספות ע"מ להשלים את המשא ומתן. ב- 19 באוגוסט אחר הצהריים הופרה הפסקת האש על ידי מחבלי החמאס. </a:t>
            </a:r>
            <a:r>
              <a:rPr lang="he-IL" sz="1600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הרחבה בסקירה </a:t>
            </a:r>
            <a:r>
              <a:rPr lang="he-IL" sz="1600" b="1" i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sz="1600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9-10</a:t>
            </a:r>
            <a:endParaRPr lang="he-IL" sz="1400" i="1" dirty="0" smtClean="0">
              <a:cs typeface="David" pitchFamily="2" charset="-79"/>
            </a:endParaRPr>
          </a:p>
          <a:p>
            <a:endParaRPr lang="he-IL" sz="1600" b="1" dirty="0" smtClean="0">
              <a:cs typeface="David" pitchFamily="2" charset="-79"/>
            </a:endParaRPr>
          </a:p>
          <a:p>
            <a:r>
              <a:rPr lang="he-IL" sz="1600" b="1" dirty="0" smtClean="0">
                <a:cs typeface="David" pitchFamily="2" charset="-79"/>
              </a:rPr>
              <a:t>שלב ד'- חידוש הלחימה</a:t>
            </a:r>
            <a:endParaRPr lang="he-IL" sz="1400" i="1" u="sng" dirty="0" smtClean="0">
              <a:cs typeface="David" pitchFamily="2" charset="-79"/>
            </a:endParaRPr>
          </a:p>
          <a:p>
            <a:r>
              <a:rPr lang="he-IL" sz="1400" i="1" u="sng" dirty="0" smtClean="0">
                <a:cs typeface="David" pitchFamily="2" charset="-79"/>
              </a:rPr>
              <a:t>19-26 באוגוסט 2014</a:t>
            </a:r>
          </a:p>
          <a:p>
            <a:r>
              <a:rPr lang="he-IL" sz="1400" dirty="0" smtClean="0">
                <a:cs typeface="David" pitchFamily="2" charset="-79"/>
              </a:rPr>
              <a:t>שבוע הלחימה הנוסף, התאפיין בהמשך </a:t>
            </a:r>
            <a:r>
              <a:rPr lang="he-IL" sz="1400" u="sng" dirty="0" smtClean="0">
                <a:cs typeface="David" pitchFamily="2" charset="-79"/>
              </a:rPr>
              <a:t>החלפת המהלומות האוויריות</a:t>
            </a:r>
            <a:r>
              <a:rPr lang="he-IL" sz="1400" dirty="0" smtClean="0">
                <a:cs typeface="David" pitchFamily="2" charset="-79"/>
              </a:rPr>
              <a:t>. המחבלים ירו רקטות ופצמ"רים </a:t>
            </a:r>
            <a:r>
              <a:rPr lang="en-US" sz="1400" dirty="0" smtClean="0">
                <a:cs typeface="David" pitchFamily="2" charset="-79"/>
              </a:rPr>
              <a:t/>
            </a:r>
            <a:br>
              <a:rPr lang="en-US" sz="1400" dirty="0" smtClean="0">
                <a:cs typeface="David" pitchFamily="2" charset="-79"/>
              </a:rPr>
            </a:br>
            <a:r>
              <a:rPr lang="he-IL" sz="1400" dirty="0" smtClean="0">
                <a:cs typeface="David" pitchFamily="2" charset="-79"/>
              </a:rPr>
              <a:t>וצה"ל השיב בתקיפות אוויריות, לרבות על מבנים רבי-קומות, וגרם להרס רב ומוחשי.</a:t>
            </a:r>
          </a:p>
          <a:p>
            <a:r>
              <a:rPr lang="he-IL" sz="1400" dirty="0" smtClean="0">
                <a:cs typeface="David" pitchFamily="2" charset="-79"/>
              </a:rPr>
              <a:t>עם הפרת הפסקת </a:t>
            </a:r>
            <a:r>
              <a:rPr lang="he-IL" sz="1400" dirty="0" smtClean="0">
                <a:cs typeface="David" pitchFamily="2" charset="-79"/>
              </a:rPr>
              <a:t>האש </a:t>
            </a:r>
            <a:r>
              <a:rPr lang="he-IL" sz="1400" dirty="0" smtClean="0">
                <a:cs typeface="David" pitchFamily="2" charset="-79"/>
              </a:rPr>
              <a:t>חודשה </a:t>
            </a:r>
            <a:r>
              <a:rPr lang="he-IL" sz="1400" u="sng" dirty="0" smtClean="0">
                <a:cs typeface="David" pitchFamily="2" charset="-79"/>
              </a:rPr>
              <a:t>התקיפה האווירית</a:t>
            </a:r>
            <a:r>
              <a:rPr lang="he-IL" sz="1400" dirty="0" smtClean="0">
                <a:cs typeface="David" pitchFamily="2" charset="-79"/>
              </a:rPr>
              <a:t>. כוחות צה"ל שנכנסו קרקעית בשלב השני פוזרו והוחזרו לשגרה, ואת מקומם תפסו 20,000 אנשי מילואים.</a:t>
            </a:r>
            <a:r>
              <a:rPr lang="he-IL" sz="1600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הרחבה בסקירה </a:t>
            </a:r>
            <a:r>
              <a:rPr lang="he-IL" sz="1600" b="1" i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sz="1600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10</a:t>
            </a:r>
            <a:endParaRPr lang="he-IL" sz="1400" dirty="0" smtClean="0">
              <a:cs typeface="David" pitchFamily="2" charset="-79"/>
            </a:endParaRPr>
          </a:p>
          <a:p>
            <a:endParaRPr lang="he-IL" sz="1400" dirty="0" smtClean="0">
              <a:cs typeface="David" pitchFamily="2" charset="-79"/>
            </a:endParaRPr>
          </a:p>
          <a:p>
            <a:endParaRPr lang="he-IL" sz="1400" dirty="0" smtClean="0">
              <a:cs typeface="David" pitchFamily="2" charset="-79"/>
            </a:endParaRPr>
          </a:p>
          <a:p>
            <a:r>
              <a:rPr lang="he-IL" sz="1600" b="1" u="sng" dirty="0" smtClean="0">
                <a:solidFill>
                  <a:srgbClr val="C00000"/>
                </a:solidFill>
                <a:cs typeface="David" pitchFamily="2" charset="-79"/>
              </a:rPr>
              <a:t>הפסקת האש</a:t>
            </a:r>
          </a:p>
          <a:p>
            <a:endParaRPr lang="he-IL" sz="1600" b="1" dirty="0" smtClean="0">
              <a:cs typeface="David" pitchFamily="2" charset="-79"/>
            </a:endParaRPr>
          </a:p>
          <a:p>
            <a:r>
              <a:rPr lang="he-IL" sz="1400" dirty="0" smtClean="0">
                <a:cs typeface="David" pitchFamily="2" charset="-79"/>
              </a:rPr>
              <a:t>בתום חמישים ימי הלחימה, נכנסה לתוקפה הפסקת אש בלתי מוגבלת בזמן. במסגרת הפסקת האש התחייבה ישראל לפתוח מיידית את המעברים ולאפשר הכנסת ציוד </a:t>
            </a:r>
            <a:r>
              <a:rPr lang="he-IL" sz="1400" dirty="0" err="1" smtClean="0">
                <a:cs typeface="David" pitchFamily="2" charset="-79"/>
              </a:rPr>
              <a:t>הומניטרי</a:t>
            </a:r>
            <a:r>
              <a:rPr lang="he-IL" sz="1400" dirty="0" smtClean="0">
                <a:cs typeface="David" pitchFamily="2" charset="-79"/>
              </a:rPr>
              <a:t> </a:t>
            </a:r>
            <a:r>
              <a:rPr lang="he-IL" sz="1400" dirty="0" smtClean="0">
                <a:cs typeface="David" pitchFamily="2" charset="-79"/>
              </a:rPr>
              <a:t>וציוד שיקום לרצועה, תחת פיקוח ישראלי. עד מועד ההכרזה על הפסקת האש </a:t>
            </a:r>
            <a:r>
              <a:rPr lang="he-IL" sz="1400" u="sng" dirty="0" smtClean="0">
                <a:cs typeface="David" pitchFamily="2" charset="-79"/>
              </a:rPr>
              <a:t>נמשך הירי המאסיבי לעבר ישראל</a:t>
            </a:r>
            <a:r>
              <a:rPr lang="he-IL" sz="1400" dirty="0" smtClean="0">
                <a:cs typeface="David" pitchFamily="2" charset="-79"/>
              </a:rPr>
              <a:t>.</a:t>
            </a:r>
            <a:r>
              <a:rPr lang="he-IL" sz="1400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e-IL" sz="1600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הרחבה בסקירה </a:t>
            </a:r>
            <a:r>
              <a:rPr lang="he-IL" sz="1600" b="1" i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sz="1600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10</a:t>
            </a:r>
            <a:endParaRPr lang="he-IL" sz="1400" i="1" dirty="0" smtClean="0">
              <a:cs typeface="David" pitchFamily="2" charset="-79"/>
            </a:endParaRPr>
          </a:p>
          <a:p>
            <a:endParaRPr lang="he-IL" sz="1400" b="1" dirty="0" smtClean="0">
              <a:cs typeface="David" pitchFamily="2" charset="-79"/>
            </a:endParaRPr>
          </a:p>
          <a:p>
            <a:endParaRPr lang="he-IL" sz="1200" dirty="0" smtClean="0">
              <a:cs typeface="David" pitchFamily="2" charset="-79"/>
            </a:endParaRPr>
          </a:p>
          <a:p>
            <a:endParaRPr lang="he-IL" sz="1200" dirty="0" smtClean="0">
              <a:cs typeface="David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428604"/>
            <a:ext cx="3643338" cy="461665"/>
          </a:xfrm>
          <a:prstGeom prst="rect">
            <a:avLst/>
          </a:prstGeom>
          <a:noFill/>
          <a:ln w="25400" cmpd="sng">
            <a:noFill/>
            <a:prstDash val="dash"/>
          </a:ln>
        </p:spPr>
        <p:txBody>
          <a:bodyPr wrap="square" rtlCol="1">
            <a:spAutoFit/>
          </a:bodyPr>
          <a:lstStyle/>
          <a:p>
            <a:r>
              <a:rPr lang="he-IL" sz="24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שקופיות 6-16 במצגת השיעור</a:t>
            </a:r>
            <a:endParaRPr lang="he-IL" sz="2400" b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t="32031" b="27344"/>
          <a:stretch>
            <a:fillRect/>
          </a:stretch>
        </p:blipFill>
        <p:spPr bwMode="auto">
          <a:xfrm>
            <a:off x="428596" y="1643050"/>
            <a:ext cx="1143008" cy="78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86124"/>
            <a:ext cx="1143008" cy="78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57422" y="857232"/>
            <a:ext cx="46068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השלכות ותוצאות</a:t>
            </a:r>
            <a:endParaRPr lang="he-IL" sz="32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500042"/>
            <a:ext cx="3643338" cy="461665"/>
          </a:xfrm>
          <a:prstGeom prst="rect">
            <a:avLst/>
          </a:prstGeom>
          <a:noFill/>
          <a:ln w="25400" cmpd="sng">
            <a:noFill/>
            <a:prstDash val="dash"/>
          </a:ln>
        </p:spPr>
        <p:txBody>
          <a:bodyPr wrap="square" rtlCol="1">
            <a:spAutoFit/>
          </a:bodyPr>
          <a:lstStyle/>
          <a:p>
            <a:endParaRPr lang="he-IL" sz="2400" b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214678" y="6286520"/>
            <a:ext cx="2595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הרחבה בסקירה </a:t>
            </a:r>
            <a:r>
              <a:rPr lang="he-IL" sz="2000" b="1" i="1" u="sng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sz="20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10-12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1736" y="285728"/>
            <a:ext cx="3643338" cy="461665"/>
          </a:xfrm>
          <a:prstGeom prst="rect">
            <a:avLst/>
          </a:prstGeom>
          <a:noFill/>
          <a:ln w="25400" cmpd="sng">
            <a:noFill/>
            <a:prstDash val="dash"/>
          </a:ln>
        </p:spPr>
        <p:txBody>
          <a:bodyPr wrap="square" rtlCol="1">
            <a:spAutoFit/>
          </a:bodyPr>
          <a:lstStyle/>
          <a:p>
            <a:r>
              <a:rPr lang="he-IL" sz="24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שקופית 17 במצגת השיעור</a:t>
            </a:r>
            <a:endParaRPr lang="he-IL" sz="2400" b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1357298"/>
            <a:ext cx="8072494" cy="59400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ראה במצגת: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e-IL" sz="16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תמונה- זמני כניסה למרחב המוגן (נקודה זו- בשקופית 16). </a:t>
            </a:r>
            <a:r>
              <a:rPr lang="he-IL" sz="1600" dirty="0" smtClean="0">
                <a:cs typeface="David" pitchFamily="2" charset="-79"/>
              </a:rPr>
              <a:t>במשך 50 יום, למעלה ממיליון ישראלים שהו בחדרי ביטחון והיוו יעד לירי רקטות ופצצות מרגמה. שגרת החיים במרבית יישובי הדרום ובחלק מיישובי המרכז נפגעה. כמו כן, נגרם נזק חברתי-כלכלי רחב היקף (בין היתר בתחומי התיירות והחקלאות).</a:t>
            </a:r>
          </a:p>
          <a:p>
            <a:endParaRPr lang="he-IL" sz="1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3,852 רקטות נורו לשטח מדינת </a:t>
            </a:r>
            <a:r>
              <a:rPr lang="he-IL" sz="1600" dirty="0" smtClean="0">
                <a:cs typeface="David" pitchFamily="2" charset="-79"/>
              </a:rPr>
              <a:t>ישראל, 2,660 רקטות נפלו בשטח מדינת ישראל ( בשטחים פתוחים ובנויים).</a:t>
            </a:r>
          </a:p>
          <a:p>
            <a:pPr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735 רקטות יורטו </a:t>
            </a:r>
            <a:r>
              <a:rPr lang="he-IL" sz="1600" dirty="0" smtClean="0">
                <a:cs typeface="David" pitchFamily="2" charset="-79"/>
              </a:rPr>
              <a:t>על ידי </a:t>
            </a:r>
            <a:r>
              <a:rPr lang="he-IL" sz="1600" u="sng" dirty="0" smtClean="0">
                <a:cs typeface="David" pitchFamily="2" charset="-79"/>
              </a:rPr>
              <a:t>סוללות "כיפת ברזל"</a:t>
            </a:r>
            <a:r>
              <a:rPr lang="he-IL" sz="1600" dirty="0" smtClean="0">
                <a:cs typeface="David" pitchFamily="2" charset="-79"/>
              </a:rPr>
              <a:t>. יעודן של </a:t>
            </a:r>
            <a:r>
              <a:rPr lang="he-IL" sz="1600" dirty="0" smtClean="0">
                <a:cs typeface="David" pitchFamily="2" charset="-79"/>
              </a:rPr>
              <a:t>הסוללות - </a:t>
            </a:r>
            <a:r>
              <a:rPr lang="he-IL" sz="1600" dirty="0" smtClean="0">
                <a:cs typeface="David" pitchFamily="2" charset="-79"/>
              </a:rPr>
              <a:t>יירוט רקטות המכוונות לשטח בנוי בלבד. </a:t>
            </a:r>
          </a:p>
          <a:p>
            <a:r>
              <a:rPr lang="he-IL" sz="1400" b="1" dirty="0" smtClean="0">
                <a:solidFill>
                  <a:srgbClr val="FF0000"/>
                </a:solidFill>
                <a:cs typeface="David" pitchFamily="2" charset="-79"/>
              </a:rPr>
              <a:t>שים לב! מספר היירוטים נמוך מאחר </a:t>
            </a:r>
            <a:r>
              <a:rPr lang="he-IL" sz="1400" b="1" dirty="0" smtClean="0">
                <a:solidFill>
                  <a:srgbClr val="FF0000"/>
                </a:solidFill>
                <a:cs typeface="David" pitchFamily="2" charset="-79"/>
              </a:rPr>
              <a:t>שסוללת </a:t>
            </a:r>
            <a:r>
              <a:rPr lang="he-IL" sz="1400" b="1" dirty="0" smtClean="0">
                <a:solidFill>
                  <a:srgbClr val="FF0000"/>
                </a:solidFill>
                <a:cs typeface="David" pitchFamily="2" charset="-79"/>
              </a:rPr>
              <a:t>כיפת ברזל נועדה ליירט אך ורק רקטות שעתידות ליפול בשטח בנוי </a:t>
            </a:r>
            <a:r>
              <a:rPr lang="he-IL" sz="1400" b="1" dirty="0" smtClean="0">
                <a:solidFill>
                  <a:srgbClr val="FF0000"/>
                </a:solidFill>
                <a:cs typeface="David" pitchFamily="2" charset="-79"/>
              </a:rPr>
              <a:t>ועלולות </a:t>
            </a:r>
            <a:r>
              <a:rPr lang="he-IL" sz="1400" b="1" dirty="0" smtClean="0">
                <a:solidFill>
                  <a:srgbClr val="FF0000"/>
                </a:solidFill>
                <a:cs typeface="David" pitchFamily="2" charset="-79"/>
              </a:rPr>
              <a:t>לפגוע בחיי אדם, ולכן לא תיירט </a:t>
            </a:r>
            <a:r>
              <a:rPr lang="he-IL" sz="1400" b="1" dirty="0" smtClean="0">
                <a:solidFill>
                  <a:srgbClr val="FF0000"/>
                </a:solidFill>
                <a:cs typeface="David" pitchFamily="2" charset="-79"/>
              </a:rPr>
              <a:t>רקטות המיועדות </a:t>
            </a:r>
            <a:r>
              <a:rPr lang="he-IL" sz="1400" b="1" dirty="0" smtClean="0">
                <a:solidFill>
                  <a:srgbClr val="FF0000"/>
                </a:solidFill>
                <a:cs typeface="David" pitchFamily="2" charset="-79"/>
              </a:rPr>
              <a:t>ליפול בשטח פתוח. </a:t>
            </a:r>
          </a:p>
          <a:p>
            <a:pPr>
              <a:buFont typeface="Arial" pitchFamily="34" charset="0"/>
              <a:buChar char="•"/>
            </a:pPr>
            <a:endParaRPr lang="he-IL" sz="1000" u="sng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1600" u="sng" dirty="0" smtClean="0">
                <a:cs typeface="David" pitchFamily="2" charset="-79"/>
              </a:rPr>
              <a:t> חיל </a:t>
            </a:r>
            <a:r>
              <a:rPr lang="he-IL" sz="1600" u="sng" dirty="0" smtClean="0">
                <a:cs typeface="David" pitchFamily="2" charset="-79"/>
              </a:rPr>
              <a:t>האוויר</a:t>
            </a:r>
            <a:r>
              <a:rPr lang="he-IL" sz="1600" dirty="0" smtClean="0">
                <a:cs typeface="David" pitchFamily="2" charset="-79"/>
              </a:rPr>
              <a:t> ביצע יותר מ-5,262 תקיפות נגד יעדי טרור ברחבי רצועת עזה.</a:t>
            </a:r>
          </a:p>
          <a:p>
            <a:pPr>
              <a:buFont typeface="Arial" pitchFamily="34" charset="0"/>
              <a:buChar char="•"/>
            </a:pPr>
            <a:r>
              <a:rPr lang="he-IL" sz="1600" u="sng" dirty="0" smtClean="0">
                <a:cs typeface="David" pitchFamily="2" charset="-79"/>
              </a:rPr>
              <a:t> </a:t>
            </a:r>
            <a:r>
              <a:rPr lang="he-IL" sz="1600" u="sng" dirty="0" smtClean="0">
                <a:cs typeface="David" pitchFamily="2" charset="-79"/>
              </a:rPr>
              <a:t>החמאס</a:t>
            </a: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1600" dirty="0" smtClean="0">
                <a:cs typeface="David" pitchFamily="2" charset="-79"/>
              </a:rPr>
              <a:t>נשאר בשלטון ברצועת עזה.</a:t>
            </a:r>
          </a:p>
          <a:p>
            <a:endParaRPr lang="he-IL" sz="8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1600" u="sng" dirty="0" smtClean="0">
                <a:cs typeface="David" pitchFamily="2" charset="-79"/>
              </a:rPr>
              <a:t> הרוגים </a:t>
            </a:r>
            <a:r>
              <a:rPr lang="he-IL" sz="1600" u="sng" dirty="0" smtClean="0">
                <a:cs typeface="David" pitchFamily="2" charset="-79"/>
              </a:rPr>
              <a:t>במדינת ישראל</a:t>
            </a:r>
            <a:r>
              <a:rPr lang="he-IL" sz="1600" dirty="0" smtClean="0">
                <a:cs typeface="David" pitchFamily="2" charset="-79"/>
              </a:rPr>
              <a:t>: 67 חיילים ו-6 אזרחים. </a:t>
            </a:r>
          </a:p>
          <a:p>
            <a:pPr>
              <a:buFont typeface="Arial" pitchFamily="34" charset="0"/>
              <a:buChar char="•"/>
            </a:pPr>
            <a:r>
              <a:rPr lang="he-IL" sz="1600" u="sng" dirty="0" smtClean="0">
                <a:cs typeface="David" pitchFamily="2" charset="-79"/>
              </a:rPr>
              <a:t> הרוגים </a:t>
            </a:r>
            <a:r>
              <a:rPr lang="he-IL" sz="1600" u="sng" dirty="0" smtClean="0">
                <a:cs typeface="David" pitchFamily="2" charset="-79"/>
              </a:rPr>
              <a:t>ברצועת עזה</a:t>
            </a:r>
            <a:r>
              <a:rPr lang="he-IL" sz="1600" dirty="0" smtClean="0">
                <a:cs typeface="David" pitchFamily="2" charset="-79"/>
              </a:rPr>
              <a:t>: 2,157 פלסטינים נהרגו ברצועת עזה, למעלה ממחציתם מחבלים.</a:t>
            </a:r>
          </a:p>
          <a:p>
            <a:endParaRPr lang="he-IL" sz="1600" dirty="0" smtClean="0">
              <a:cs typeface="David" pitchFamily="2" charset="-79"/>
            </a:endParaRPr>
          </a:p>
          <a:p>
            <a:endParaRPr lang="he-IL" sz="1600" dirty="0" smtClean="0">
              <a:cs typeface="David" pitchFamily="2" charset="-79"/>
            </a:endParaRPr>
          </a:p>
          <a:p>
            <a:endParaRPr lang="he-IL" sz="1600" dirty="0" smtClean="0">
              <a:cs typeface="David" pitchFamily="2" charset="-79"/>
            </a:endParaRPr>
          </a:p>
          <a:p>
            <a:endParaRPr lang="he-IL" sz="1600" dirty="0" smtClean="0">
              <a:cs typeface="David" pitchFamily="2" charset="-79"/>
            </a:endParaRPr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5357826"/>
            <a:ext cx="800105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1400" b="1" dirty="0" smtClean="0">
                <a:cs typeface="David" pitchFamily="2" charset="-79"/>
              </a:rPr>
              <a:t> ביום </a:t>
            </a:r>
            <a:r>
              <a:rPr lang="he-IL" sz="1400" b="1" dirty="0" smtClean="0">
                <a:cs typeface="David" pitchFamily="2" charset="-79"/>
              </a:rPr>
              <a:t>ב', 2 בפברואר 2015, נערך טקס </a:t>
            </a:r>
            <a:r>
              <a:rPr lang="he-IL" sz="1400" b="1" dirty="0" smtClean="0">
                <a:cs typeface="David" pitchFamily="2" charset="-79"/>
              </a:rPr>
              <a:t>ש</a:t>
            </a:r>
            <a:r>
              <a:rPr lang="he-IL" sz="1400" b="1" dirty="0" smtClean="0">
                <a:cs typeface="David" pitchFamily="2" charset="-79"/>
              </a:rPr>
              <a:t>במהלכו </a:t>
            </a:r>
            <a:r>
              <a:rPr lang="he-IL" sz="1400" b="1" dirty="0" smtClean="0">
                <a:cs typeface="David" pitchFamily="2" charset="-79"/>
              </a:rPr>
              <a:t>הוענקו עיטור המופת, צל"ש הרמטכ"ל ואות הערכה אישי לחיילים ולמפקדים שנטלו חלק במערכת "צוק איתן", ונמצאו ראויים לכך בהתאם להחלטת הוועדה המקצועית המטכ"לית.</a:t>
            </a:r>
          </a:p>
          <a:p>
            <a:endParaRPr lang="he-IL" sz="1400" b="1" dirty="0" smtClean="0">
              <a:cs typeface="David" pitchFamily="2" charset="-79"/>
            </a:endParaRPr>
          </a:p>
          <a:p>
            <a:r>
              <a:rPr lang="he-IL" sz="1400" b="1" dirty="0" smtClean="0">
                <a:cs typeface="David" pitchFamily="2" charset="-79"/>
              </a:rPr>
              <a:t>בטקס חולקו 11 עיטורים וצל"שים מטעם הרמטכ"ל.</a:t>
            </a:r>
            <a:endParaRPr lang="he-IL" sz="1400" b="1" dirty="0">
              <a:cs typeface="David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4810" y="6550223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00298" y="1000108"/>
            <a:ext cx="46068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הישגים</a:t>
            </a:r>
            <a:endParaRPr lang="he-IL" sz="32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637964"/>
            <a:ext cx="8358246" cy="4862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b="1" dirty="0" smtClean="0">
                <a:cs typeface="David" pitchFamily="2" charset="-79"/>
              </a:rPr>
              <a:t> </a:t>
            </a:r>
            <a:r>
              <a:rPr lang="he-IL" dirty="0" smtClean="0">
                <a:cs typeface="David" pitchFamily="2" charset="-79"/>
              </a:rPr>
              <a:t>סוכלו כל ניסיונות התקיפה של מחבלי </a:t>
            </a:r>
            <a:r>
              <a:rPr lang="he-IL" dirty="0" smtClean="0">
                <a:cs typeface="David" pitchFamily="2" charset="-79"/>
              </a:rPr>
              <a:t>החמאס.</a:t>
            </a:r>
            <a:endParaRPr lang="he-IL" dirty="0" smtClean="0">
              <a:cs typeface="David" pitchFamily="2" charset="-79"/>
            </a:endParaRPr>
          </a:p>
          <a:p>
            <a:endParaRPr lang="he-IL" sz="1200" b="1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b="1" dirty="0" smtClean="0">
                <a:cs typeface="David" pitchFamily="2" charset="-79"/>
              </a:rPr>
              <a:t> </a:t>
            </a:r>
            <a:r>
              <a:rPr lang="he-IL" dirty="0" smtClean="0">
                <a:cs typeface="David" pitchFamily="2" charset="-79"/>
              </a:rPr>
              <a:t>מערכת ההתראה של פיקוד העורף וההגנה הפעילה של "כיפת ברזל" סיפקו הגנה </a:t>
            </a:r>
            <a:r>
              <a:rPr lang="he-IL" dirty="0" smtClean="0">
                <a:cs typeface="David" pitchFamily="2" charset="-79"/>
              </a:rPr>
              <a:t>כוללת.</a:t>
            </a:r>
            <a:endParaRPr lang="he-IL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1200" b="1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b="1" dirty="0" smtClean="0">
                <a:cs typeface="David" pitchFamily="2" charset="-79"/>
              </a:rPr>
              <a:t> </a:t>
            </a:r>
            <a:r>
              <a:rPr lang="he-IL" dirty="0" smtClean="0">
                <a:cs typeface="David" pitchFamily="2" charset="-79"/>
              </a:rPr>
              <a:t>17 ממפקדי המחבלים </a:t>
            </a:r>
            <a:r>
              <a:rPr lang="he-IL" dirty="0" err="1" smtClean="0">
                <a:cs typeface="David" pitchFamily="2" charset="-79"/>
              </a:rPr>
              <a:t>וכ</a:t>
            </a:r>
            <a:r>
              <a:rPr lang="he-IL" dirty="0" smtClean="0">
                <a:cs typeface="David" pitchFamily="2" charset="-79"/>
              </a:rPr>
              <a:t>-1000 מחבלים </a:t>
            </a:r>
            <a:r>
              <a:rPr lang="he-IL" dirty="0" smtClean="0">
                <a:cs typeface="David" pitchFamily="2" charset="-79"/>
              </a:rPr>
              <a:t>נהרגו.</a:t>
            </a:r>
            <a:endParaRPr lang="he-IL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12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תשתיות הטרור של ארגון החמאס נפגעו- כשליש מהיקפן </a:t>
            </a:r>
            <a:r>
              <a:rPr lang="he-IL" dirty="0" smtClean="0">
                <a:cs typeface="David" pitchFamily="2" charset="-79"/>
              </a:rPr>
              <a:t>הושמד. </a:t>
            </a:r>
            <a:endParaRPr lang="he-IL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12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המנהרות ההתקפיות שאותרו נפגעו וחלקן הושמדו </a:t>
            </a:r>
            <a:r>
              <a:rPr lang="he-IL" dirty="0" smtClean="0">
                <a:cs typeface="David" pitchFamily="2" charset="-79"/>
              </a:rPr>
              <a:t>כליל.</a:t>
            </a:r>
            <a:endParaRPr lang="he-IL" dirty="0" smtClean="0">
              <a:cs typeface="David" pitchFamily="2" charset="-79"/>
            </a:endParaRPr>
          </a:p>
          <a:p>
            <a:endParaRPr lang="he-IL" b="1" dirty="0" smtClean="0">
              <a:cs typeface="David" pitchFamily="2" charset="-79"/>
            </a:endParaRPr>
          </a:p>
          <a:p>
            <a:r>
              <a:rPr lang="he-IL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דעת הקהל העולמית:</a:t>
            </a:r>
            <a:endParaRPr lang="he-IL" b="1" dirty="0" smtClean="0">
              <a:cs typeface="David" pitchFamily="2" charset="-79"/>
            </a:endParaRPr>
          </a:p>
          <a:p>
            <a:pPr lvl="0">
              <a:buFont typeface="Arial" pitchFamily="34" charset="0"/>
              <a:buChar char="•"/>
            </a:pPr>
            <a:r>
              <a:rPr lang="he-IL" sz="1600" dirty="0" smtClean="0">
                <a:solidFill>
                  <a:prstClr val="black"/>
                </a:solidFill>
                <a:cs typeface="David" pitchFamily="2" charset="-79"/>
              </a:rPr>
              <a:t> בתחילת מערכת "צוק איתן</a:t>
            </a:r>
            <a:r>
              <a:rPr lang="he-IL" sz="1600" dirty="0" smtClean="0">
                <a:solidFill>
                  <a:prstClr val="black"/>
                </a:solidFill>
                <a:cs typeface="David" pitchFamily="2" charset="-79"/>
              </a:rPr>
              <a:t>" </a:t>
            </a:r>
            <a:r>
              <a:rPr lang="he-IL" sz="1600" dirty="0" smtClean="0">
                <a:solidFill>
                  <a:prstClr val="black"/>
                </a:solidFill>
                <a:cs typeface="David" pitchFamily="2" charset="-79"/>
              </a:rPr>
              <a:t>הייתה </a:t>
            </a:r>
            <a:r>
              <a:rPr lang="he-IL" sz="1600" u="sng" dirty="0" smtClean="0">
                <a:solidFill>
                  <a:prstClr val="black"/>
                </a:solidFill>
                <a:cs typeface="David" pitchFamily="2" charset="-79"/>
              </a:rPr>
              <a:t>דעת הקהל העולמית</a:t>
            </a:r>
            <a:r>
              <a:rPr lang="he-IL" sz="1600" dirty="0" smtClean="0">
                <a:solidFill>
                  <a:prstClr val="black"/>
                </a:solidFill>
                <a:cs typeface="David" pitchFamily="2" charset="-79"/>
              </a:rPr>
              <a:t> אוהדת ברובה ביחס לפעילותה של מדינת ישראל.</a:t>
            </a:r>
          </a:p>
          <a:p>
            <a:pPr lvl="0"/>
            <a:r>
              <a:rPr lang="he-IL" sz="1600" dirty="0" smtClean="0">
                <a:solidFill>
                  <a:prstClr val="black"/>
                </a:solidFill>
                <a:cs typeface="David" pitchFamily="2" charset="-79"/>
              </a:rPr>
              <a:t>אולם עם התקדמות </a:t>
            </a:r>
            <a:r>
              <a:rPr lang="he-IL" sz="1600" dirty="0" smtClean="0">
                <a:solidFill>
                  <a:prstClr val="black"/>
                </a:solidFill>
                <a:cs typeface="David" pitchFamily="2" charset="-79"/>
              </a:rPr>
              <a:t>המערכה </a:t>
            </a:r>
            <a:r>
              <a:rPr lang="he-IL" sz="1600" dirty="0" smtClean="0">
                <a:solidFill>
                  <a:prstClr val="black"/>
                </a:solidFill>
                <a:cs typeface="David" pitchFamily="2" charset="-79"/>
              </a:rPr>
              <a:t>נטתה לכיוון שלילי.</a:t>
            </a:r>
          </a:p>
          <a:p>
            <a:pPr lvl="0"/>
            <a:endParaRPr lang="he-IL" sz="1600" dirty="0" smtClean="0">
              <a:solidFill>
                <a:prstClr val="black"/>
              </a:solidFill>
              <a:cs typeface="David" pitchFamily="2" charset="-79"/>
            </a:endParaRPr>
          </a:p>
          <a:p>
            <a:pPr lvl="0">
              <a:buFont typeface="Arial" pitchFamily="34" charset="0"/>
              <a:buChar char="•"/>
            </a:pPr>
            <a:r>
              <a:rPr lang="he-IL" sz="1600" dirty="0" smtClean="0">
                <a:solidFill>
                  <a:prstClr val="black"/>
                </a:solidFill>
                <a:cs typeface="David" pitchFamily="2" charset="-79"/>
              </a:rPr>
              <a:t> במהלך "צוק איתן" החליטה מועצת האו"ם לזכויות אדם להקים </a:t>
            </a:r>
            <a:r>
              <a:rPr lang="he-IL" sz="1600" u="sng" dirty="0" smtClean="0">
                <a:solidFill>
                  <a:prstClr val="black"/>
                </a:solidFill>
                <a:cs typeface="David" pitchFamily="2" charset="-79"/>
              </a:rPr>
              <a:t>ועדת חקירה</a:t>
            </a:r>
            <a:r>
              <a:rPr lang="he-IL" sz="1600" dirty="0" smtClean="0">
                <a:solidFill>
                  <a:prstClr val="black"/>
                </a:solidFill>
                <a:cs typeface="David" pitchFamily="2" charset="-79"/>
              </a:rPr>
              <a:t> שמטרתה לחקור את האירועים  ברצועת עזה ואת הפגיעה באזרחים בה. בראש הוועדה הועמד משפטן אירי, אך הוא הודח כעבור חודשים ספורים לאחר שהוכח כי הוא מחזיק בעמדות אנטי ישראליות מובהקות.</a:t>
            </a:r>
            <a:endParaRPr lang="he-IL" sz="2000" b="1" i="1" u="sng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he-IL" sz="2000" b="1" i="1" u="sng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he-IL" sz="20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הרחבה בסקירה </a:t>
            </a:r>
            <a:r>
              <a:rPr lang="he-IL" sz="2000" b="1" i="1" u="sng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sz="20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12</a:t>
            </a:r>
            <a:endParaRPr lang="he-IL" sz="1600" dirty="0" smtClean="0">
              <a:cs typeface="David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428604"/>
            <a:ext cx="3643338" cy="461665"/>
          </a:xfrm>
          <a:prstGeom prst="rect">
            <a:avLst/>
          </a:prstGeom>
          <a:noFill/>
          <a:ln w="25400" cmpd="sng">
            <a:noFill/>
            <a:prstDash val="dash"/>
          </a:ln>
        </p:spPr>
        <p:txBody>
          <a:bodyPr wrap="square" rtlCol="1">
            <a:spAutoFit/>
          </a:bodyPr>
          <a:lstStyle/>
          <a:p>
            <a:r>
              <a:rPr lang="he-IL" sz="24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שקופית 18 במצגת השיעור</a:t>
            </a:r>
            <a:endParaRPr lang="he-IL" sz="2400" b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57422" y="1058275"/>
            <a:ext cx="46068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אות המערכה</a:t>
            </a:r>
            <a:endParaRPr lang="he-IL" sz="4400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643050"/>
            <a:ext cx="8358246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16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ב- 24 בדצמבר 2014 הוחלט על </a:t>
            </a:r>
            <a:r>
              <a:rPr lang="he-IL" sz="1600" u="sng" dirty="0" smtClean="0">
                <a:cs typeface="David" pitchFamily="2" charset="-79"/>
              </a:rPr>
              <a:t>הענקת אות מערכה</a:t>
            </a:r>
            <a:r>
              <a:rPr lang="he-IL" sz="1600" dirty="0" smtClean="0">
                <a:cs typeface="David" pitchFamily="2" charset="-79"/>
              </a:rPr>
              <a:t> לכלל החיילים, המפקדים ואנשי הגופי האזרחיים שנטלו חלק במערכה:</a:t>
            </a:r>
          </a:p>
          <a:p>
            <a:endParaRPr lang="he-IL" sz="1600" dirty="0" smtClean="0">
              <a:cs typeface="David" pitchFamily="2" charset="-79"/>
            </a:endParaRPr>
          </a:p>
          <a:p>
            <a:endParaRPr lang="he-IL" sz="1600" dirty="0" smtClean="0">
              <a:cs typeface="David" pitchFamily="2" charset="-79"/>
            </a:endParaRPr>
          </a:p>
          <a:p>
            <a:endParaRPr lang="he-IL" sz="1600" dirty="0" smtClean="0">
              <a:cs typeface="David" pitchFamily="2" charset="-79"/>
            </a:endParaRPr>
          </a:p>
          <a:p>
            <a:endParaRPr lang="he-IL" sz="1600" dirty="0" smtClean="0">
              <a:cs typeface="David" pitchFamily="2" charset="-79"/>
            </a:endParaRPr>
          </a:p>
          <a:p>
            <a:endParaRPr lang="he-IL" sz="1600" dirty="0" smtClean="0">
              <a:cs typeface="David" pitchFamily="2" charset="-79"/>
            </a:endParaRPr>
          </a:p>
          <a:p>
            <a:r>
              <a:rPr lang="he-IL" sz="1600" b="1" dirty="0" smtClean="0">
                <a:cs typeface="David" pitchFamily="2" charset="-79"/>
              </a:rPr>
              <a:t>במרכז האות: </a:t>
            </a:r>
            <a:r>
              <a:rPr lang="he-IL" sz="1600" dirty="0" smtClean="0">
                <a:cs typeface="David" pitchFamily="2" charset="-79"/>
              </a:rPr>
              <a:t>כחול לבן- דגלה של מדינת ישראל</a:t>
            </a:r>
          </a:p>
          <a:p>
            <a:r>
              <a:rPr lang="he-IL" sz="1600" b="1" dirty="0" smtClean="0">
                <a:cs typeface="David" pitchFamily="2" charset="-79"/>
              </a:rPr>
              <a:t>עוטף את הדגל משני צדדיו: </a:t>
            </a:r>
            <a:r>
              <a:rPr lang="he-IL" sz="1600" dirty="0" smtClean="0">
                <a:cs typeface="David" pitchFamily="2" charset="-79"/>
              </a:rPr>
              <a:t>הצבע האדום, כצבע "דם המכבים", דמם של הנופלים במערכה</a:t>
            </a:r>
          </a:p>
          <a:p>
            <a:r>
              <a:rPr lang="he-IL" sz="1600" b="1" dirty="0" smtClean="0">
                <a:cs typeface="David" pitchFamily="2" charset="-79"/>
              </a:rPr>
              <a:t>הצהוב: </a:t>
            </a:r>
            <a:r>
              <a:rPr lang="he-IL" sz="1600" dirty="0" smtClean="0">
                <a:cs typeface="David" pitchFamily="2" charset="-79"/>
              </a:rPr>
              <a:t>צבעו של המדבר</a:t>
            </a:r>
          </a:p>
          <a:p>
            <a:r>
              <a:rPr lang="he-IL" sz="1600" b="1" dirty="0" smtClean="0">
                <a:cs typeface="David" pitchFamily="2" charset="-79"/>
              </a:rPr>
              <a:t>הכתום: </a:t>
            </a:r>
            <a:r>
              <a:rPr lang="he-IL" sz="1600" dirty="0" smtClean="0">
                <a:cs typeface="David" pitchFamily="2" charset="-79"/>
              </a:rPr>
              <a:t>צבעו של העורף האזרחי אשר עמד במערכת "צוק איתן" בחזית. </a:t>
            </a:r>
            <a:r>
              <a:rPr lang="he-IL" sz="1600" i="1" u="sng" dirty="0" smtClean="0">
                <a:cs typeface="David" pitchFamily="2" charset="-79"/>
              </a:rPr>
              <a:t>למענו ועבורו לחמו חיילי צה"ל.</a:t>
            </a:r>
          </a:p>
          <a:p>
            <a:endParaRPr lang="he-IL" sz="1600" dirty="0" smtClean="0">
              <a:cs typeface="David" pitchFamily="2" charset="-79"/>
            </a:endParaRPr>
          </a:p>
          <a:p>
            <a:endParaRPr lang="he-IL" sz="1600" dirty="0" smtClean="0">
              <a:cs typeface="David" pitchFamily="2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3286116" y="5786454"/>
            <a:ext cx="2595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הרחבה בסקירה </a:t>
            </a:r>
            <a:r>
              <a:rPr lang="he-IL" sz="2000" b="1" i="1" u="sng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sz="20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12-13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1736" y="357166"/>
            <a:ext cx="3643338" cy="461665"/>
          </a:xfrm>
          <a:prstGeom prst="rect">
            <a:avLst/>
          </a:prstGeom>
          <a:noFill/>
          <a:ln w="25400" cmpd="sng">
            <a:noFill/>
            <a:prstDash val="dash"/>
          </a:ln>
        </p:spPr>
        <p:txBody>
          <a:bodyPr wrap="square" rtlCol="1">
            <a:spAutoFit/>
          </a:bodyPr>
          <a:lstStyle/>
          <a:p>
            <a:r>
              <a:rPr lang="he-IL" sz="24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שקופית 19 במצגת השיעור</a:t>
            </a:r>
            <a:endParaRPr lang="he-IL" sz="2400" b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" name="תמונה 1" descr="OT_TzukEit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571744"/>
            <a:ext cx="2786082" cy="81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2214554"/>
            <a:ext cx="821537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1400" dirty="0" smtClean="0">
                <a:cs typeface="David" pitchFamily="2" charset="-79"/>
              </a:rPr>
              <a:t> </a:t>
            </a:r>
            <a:r>
              <a:rPr lang="he-IL" sz="20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ראה במצגת: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e-IL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תמונה- גנרל א-סיסי (חילופי שלטון במצרים). </a:t>
            </a:r>
            <a:r>
              <a:rPr lang="he-IL" sz="1600" dirty="0" smtClean="0">
                <a:cs typeface="David" pitchFamily="2" charset="-79"/>
              </a:rPr>
              <a:t>עלייתו של גנרל </a:t>
            </a:r>
            <a:r>
              <a:rPr lang="he-IL" sz="1600" dirty="0" smtClean="0">
                <a:cs typeface="David" pitchFamily="2" charset="-79"/>
              </a:rPr>
              <a:t>א- </a:t>
            </a:r>
            <a:r>
              <a:rPr lang="he-IL" sz="1600" dirty="0" smtClean="0">
                <a:cs typeface="David" pitchFamily="2" charset="-79"/>
              </a:rPr>
              <a:t>סיסי לשלטון במצרים הובילה </a:t>
            </a:r>
            <a:r>
              <a:rPr lang="he-IL" sz="1600" u="sng" dirty="0" smtClean="0">
                <a:cs typeface="David" pitchFamily="2" charset="-79"/>
              </a:rPr>
              <a:t>לפגיעה קשה בתשתיות החמאס במדינה</a:t>
            </a:r>
            <a:r>
              <a:rPr lang="he-IL" sz="1600" dirty="0" smtClean="0">
                <a:cs typeface="David" pitchFamily="2" charset="-79"/>
              </a:rPr>
              <a:t>, ובעקבות כך לפגיעה בהכנסות הארגון.</a:t>
            </a:r>
            <a:r>
              <a:rPr lang="he-IL" dirty="0" smtClean="0">
                <a:cs typeface="David" pitchFamily="2" charset="-79"/>
              </a:rPr>
              <a:t> </a:t>
            </a:r>
          </a:p>
          <a:p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הרחבה בסקירה </a:t>
            </a:r>
            <a:r>
              <a:rPr lang="he-IL" b="1" i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1, פס' 3</a:t>
            </a:r>
          </a:p>
          <a:p>
            <a:endParaRPr lang="he-IL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2000" b="1" i="1" u="sng" dirty="0" smtClean="0">
                <a:solidFill>
                  <a:srgbClr val="C0504D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ראה במצגת:</a:t>
            </a:r>
            <a:r>
              <a:rPr lang="en-US" sz="2000" b="1" i="1" dirty="0" smtClean="0">
                <a:solidFill>
                  <a:srgbClr val="C0504D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e-IL" b="1" dirty="0" smtClean="0">
                <a:solidFill>
                  <a:srgbClr val="C0504D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תמונה- אבו מאזן ואסמאעיל הניה (ממשלת אחדות- חמאס ופת"ח). </a:t>
            </a:r>
            <a:r>
              <a:rPr lang="he-IL" sz="1600" dirty="0" smtClean="0">
                <a:cs typeface="David" pitchFamily="2" charset="-79"/>
              </a:rPr>
              <a:t>מצוקתו הכלכלית של ארגון החמאס הובילה להקמת </a:t>
            </a:r>
            <a:r>
              <a:rPr lang="he-IL" sz="1600" u="sng" dirty="0" smtClean="0">
                <a:cs typeface="David" pitchFamily="2" charset="-79"/>
              </a:rPr>
              <a:t>ממשלת אחדות עם הרשות הפלסטינית</a:t>
            </a:r>
            <a:r>
              <a:rPr lang="he-IL" sz="1600" dirty="0" smtClean="0">
                <a:cs typeface="David" pitchFamily="2" charset="-79"/>
              </a:rPr>
              <a:t>, תוך ציפייה לתשלום משכורות על ידה. הרשות הסכימה לממן רק חלק מהמשכורות </a:t>
            </a:r>
            <a:r>
              <a:rPr lang="he-IL" sz="1600" dirty="0" smtClean="0">
                <a:cs typeface="David" pitchFamily="2" charset="-79"/>
              </a:rPr>
              <a:t>וכפשרה </a:t>
            </a:r>
            <a:r>
              <a:rPr lang="he-IL" sz="1600" dirty="0" smtClean="0">
                <a:cs typeface="David" pitchFamily="2" charset="-79"/>
              </a:rPr>
              <a:t>הציעה קטאר לשלם את השאר. </a:t>
            </a:r>
            <a:r>
              <a:rPr lang="he-IL" sz="1600" dirty="0" smtClean="0">
                <a:solidFill>
                  <a:schemeClr val="accent2">
                    <a:lumMod val="75000"/>
                  </a:schemeClr>
                </a:solidFill>
                <a:cs typeface="David" pitchFamily="2" charset="-79"/>
              </a:rPr>
              <a:t> 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הרחבה בסקירה </a:t>
            </a:r>
            <a:r>
              <a:rPr lang="he-IL" b="1" i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1, פס' 3</a:t>
            </a:r>
            <a:endParaRPr lang="he-IL" sz="2000" b="1" i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he-IL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ישראל הצהירה על התנגדותה למימון המשכורות על ידי קטאר </a:t>
            </a:r>
            <a:r>
              <a:rPr lang="he-IL" sz="1600" u="sng" dirty="0" smtClean="0">
                <a:cs typeface="David" pitchFamily="2" charset="-79"/>
              </a:rPr>
              <a:t>ופעלה לסיכול מהלך זה</a:t>
            </a:r>
            <a:r>
              <a:rPr lang="he-IL" sz="1600" dirty="0" smtClean="0">
                <a:cs typeface="David" pitchFamily="2" charset="-79"/>
              </a:rPr>
              <a:t>. על פי ההערכות, מצב זה היווה זרז להסלמת פעולות החמאס נגד ישראל.  </a:t>
            </a:r>
            <a:r>
              <a:rPr lang="he-IL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הרחבה בסקירה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e-IL" b="1" i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1, פס' 3</a:t>
            </a:r>
            <a:endParaRPr lang="he-IL" sz="2000" i="1" dirty="0" smtClean="0">
              <a:cs typeface="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285860"/>
            <a:ext cx="58579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רקע אסטרטגי למערכה</a:t>
            </a:r>
            <a:endParaRPr lang="he-IL" sz="32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571480"/>
            <a:ext cx="3643338" cy="461665"/>
          </a:xfrm>
          <a:prstGeom prst="rect">
            <a:avLst/>
          </a:prstGeom>
          <a:noFill/>
          <a:ln w="25400" cmpd="sng">
            <a:noFill/>
            <a:prstDash val="dash"/>
          </a:ln>
        </p:spPr>
        <p:txBody>
          <a:bodyPr wrap="square" rtlCol="1">
            <a:spAutoFit/>
          </a:bodyPr>
          <a:lstStyle/>
          <a:p>
            <a:r>
              <a:rPr lang="he-IL" sz="24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שקופית 2 במצגת השיעור</a:t>
            </a:r>
            <a:endParaRPr lang="he-IL" sz="2400" b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2000240"/>
            <a:ext cx="8715436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20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ראה במצגת</a:t>
            </a:r>
            <a:r>
              <a:rPr lang="he-IL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: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e-IL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תמונה- שלושת החטופים (יציאה למבצע "שובו אחים"). 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שלושה נערים ישראלים, תלמידי 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ישיבות - </a:t>
            </a:r>
            <a:r>
              <a:rPr lang="he-IL" sz="1600" u="sng" dirty="0" smtClean="0">
                <a:latin typeface="David" pitchFamily="34" charset="-79"/>
                <a:cs typeface="David" pitchFamily="34" charset="-79"/>
              </a:rPr>
              <a:t>איל יפרח, גיל-עד שער ונפתלי פרנקל (ז"ל)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,  נחטפו בגוש עציון ב- 12 ביוני 2014 בזמן שחיכו לטרמפ ונרצחו על ידי החוטפים. הידיעה על החטיפה עוררה חרדה במדינת ישראל. צה"ל יצא במבצע לאיתור הנערים 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ולפגיעה 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בתשתיות חמאס ברחבי יהודה ושומרון. השם שניתן למבצע הינו "שובו אחים". בתאריך 30 ביוני 2014 נמצאו גופות הנערים. </a:t>
            </a: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הרחבה בסקירה </a:t>
            </a:r>
            <a:r>
              <a:rPr lang="he-IL" b="1" i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1, פס' 4</a:t>
            </a:r>
            <a:endParaRPr lang="he-IL" sz="2000" dirty="0" smtClean="0">
              <a:solidFill>
                <a:schemeClr val="accent2">
                  <a:lumMod val="75000"/>
                </a:schemeClr>
              </a:solidFill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2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</a:t>
            </a:r>
            <a:r>
              <a:rPr lang="he-IL" sz="2000" b="1" i="1" u="sng" dirty="0" smtClean="0">
                <a:solidFill>
                  <a:srgbClr val="C0504D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ראה במצגת:</a:t>
            </a:r>
            <a:r>
              <a:rPr lang="he-IL" sz="2000" b="1" i="1" dirty="0" smtClean="0">
                <a:solidFill>
                  <a:srgbClr val="C0504D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e-IL" b="1" dirty="0" smtClean="0">
                <a:solidFill>
                  <a:srgbClr val="C0504D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תמונה-</a:t>
            </a:r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e-IL" b="1" dirty="0" smtClean="0">
                <a:solidFill>
                  <a:srgbClr val="C0504D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פירים תת קרקעיים (פעילות חמאס בעזה, יהודה ושומרון). </a:t>
            </a:r>
            <a:r>
              <a:rPr lang="he-IL" sz="1600" dirty="0" smtClean="0">
                <a:cs typeface="David" pitchFamily="2" charset="-79"/>
              </a:rPr>
              <a:t>בתקופה </a:t>
            </a:r>
            <a:r>
              <a:rPr lang="he-IL" sz="1600" dirty="0" smtClean="0">
                <a:cs typeface="David" pitchFamily="2" charset="-79"/>
              </a:rPr>
              <a:t>זו </a:t>
            </a:r>
            <a:r>
              <a:rPr lang="he-IL" sz="1600" dirty="0" smtClean="0">
                <a:cs typeface="David" pitchFamily="2" charset="-79"/>
              </a:rPr>
              <a:t>חמאס שולט גם ברצועת עזה וגם באזור יהודה ושומרון. בשבוע השני של המבצע, חשפו לוחמי </a:t>
            </a:r>
            <a:r>
              <a:rPr lang="he-IL" sz="1600" dirty="0" err="1" smtClean="0">
                <a:cs typeface="David" pitchFamily="2" charset="-79"/>
              </a:rPr>
              <a:t>יהל"ם</a:t>
            </a:r>
            <a:r>
              <a:rPr lang="he-IL" sz="1600" dirty="0" smtClean="0">
                <a:cs typeface="David" pitchFamily="2" charset="-79"/>
              </a:rPr>
              <a:t> פירים תת קרקעיים שנחפרו על ידי מחבלים באזור חברון, </a:t>
            </a:r>
            <a:r>
              <a:rPr lang="he-IL" sz="1600" u="sng" dirty="0" smtClean="0">
                <a:cs typeface="David" pitchFamily="2" charset="-79"/>
              </a:rPr>
              <a:t>ומצבורים גדולים של נשק.</a:t>
            </a:r>
            <a:r>
              <a:rPr lang="he-IL" sz="20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הרחבה בסקירה </a:t>
            </a:r>
            <a:r>
              <a:rPr lang="he-IL" b="1" i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1, פס' 4</a:t>
            </a:r>
          </a:p>
          <a:p>
            <a:pPr>
              <a:buFont typeface="Arial" pitchFamily="34" charset="0"/>
              <a:buChar char="•"/>
            </a:pPr>
            <a:endParaRPr lang="he-IL" sz="16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 </a:t>
            </a:r>
            <a:r>
              <a:rPr lang="he-IL" sz="2000" b="1" i="1" u="sng" dirty="0" smtClean="0">
                <a:solidFill>
                  <a:srgbClr val="C0504D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ראה במצגת:</a:t>
            </a:r>
            <a:r>
              <a:rPr lang="en-US" sz="2000" b="1" i="1" dirty="0" smtClean="0">
                <a:solidFill>
                  <a:srgbClr val="C0504D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e-IL" b="1" dirty="0" smtClean="0">
                <a:solidFill>
                  <a:srgbClr val="C0504D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תמונה- כיפת ברזל (שיגור רקטות לעבר ישראל מרצועת עזה).</a:t>
            </a:r>
            <a:r>
              <a:rPr lang="he-IL" sz="2000" b="1" dirty="0" smtClean="0">
                <a:solidFill>
                  <a:srgbClr val="C0504D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במקביל למבצע "שובו אחים", בתאריך 29 ביוני החל שיגור רקטות ופצצות מרגמה מרצועת עזה לעבר ישראל. 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ב- 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1 ביולי, לאחר מציאת גופות שלושת הנערים, </a:t>
            </a:r>
            <a:r>
              <a:rPr lang="he-IL" sz="1600" u="sng" dirty="0" smtClean="0">
                <a:latin typeface="David" pitchFamily="34" charset="-79"/>
                <a:cs typeface="David" pitchFamily="34" charset="-79"/>
              </a:rPr>
              <a:t>פתח חיל האוויר הישראלי בתקיפות ברחבי רצועת עזה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, שכוונו אל מבנים ששימשו לפעילות טרור וכן אל משגרי רקטות.</a:t>
            </a:r>
          </a:p>
          <a:p>
            <a:pPr>
              <a:buNone/>
            </a:pPr>
            <a:r>
              <a:rPr lang="he-IL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הרחבה בסקירה </a:t>
            </a:r>
            <a:r>
              <a:rPr lang="he-IL" i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1, פס' 5</a:t>
            </a:r>
            <a:endParaRPr lang="he-IL" i="1" dirty="0" smtClean="0">
              <a:cs typeface="David" pitchFamily="2" charset="-79"/>
            </a:endParaRPr>
          </a:p>
          <a:p>
            <a:endParaRPr lang="he-IL" sz="1600" u="sng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16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1600" u="sng" dirty="0" smtClean="0">
              <a:cs typeface="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1201151"/>
            <a:ext cx="66070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רקע מערכתי למערכה</a:t>
            </a:r>
            <a:endParaRPr lang="he-IL" sz="32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500042"/>
            <a:ext cx="3643338" cy="461665"/>
          </a:xfrm>
          <a:prstGeom prst="rect">
            <a:avLst/>
          </a:prstGeom>
          <a:noFill/>
          <a:ln w="25400" cmpd="sng">
            <a:noFill/>
            <a:prstDash val="dash"/>
          </a:ln>
        </p:spPr>
        <p:txBody>
          <a:bodyPr wrap="square" rtlCol="1">
            <a:spAutoFit/>
          </a:bodyPr>
          <a:lstStyle/>
          <a:p>
            <a:r>
              <a:rPr lang="he-IL" sz="24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שקופית 2 במצגת השיעור</a:t>
            </a:r>
            <a:endParaRPr lang="he-IL" sz="2400" b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1857364"/>
            <a:ext cx="8715436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endParaRPr lang="he-IL" sz="16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2000" b="1" i="1" u="sng" dirty="0" smtClean="0">
                <a:solidFill>
                  <a:srgbClr val="C0504D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ראה במצגת:</a:t>
            </a:r>
            <a:r>
              <a:rPr lang="en-US" sz="2000" b="1" i="1" dirty="0" smtClean="0">
                <a:solidFill>
                  <a:srgbClr val="C0504D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e-IL" b="1" dirty="0" smtClean="0">
                <a:solidFill>
                  <a:srgbClr val="C0504D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תמונה- מוחמד אבו </a:t>
            </a:r>
            <a:r>
              <a:rPr lang="he-IL" b="1" dirty="0" err="1" smtClean="0">
                <a:solidFill>
                  <a:srgbClr val="C0504D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ח'דיר</a:t>
            </a:r>
            <a:r>
              <a:rPr lang="he-IL" b="1" dirty="0" smtClean="0">
                <a:solidFill>
                  <a:srgbClr val="C0504D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(ז"ל) - מהומות בירושלים על רקע רצח הנער. </a:t>
            </a:r>
            <a:r>
              <a:rPr lang="he-IL" sz="1600" dirty="0" smtClean="0">
                <a:cs typeface="David" pitchFamily="2" charset="-79"/>
              </a:rPr>
              <a:t>רצח הנערים עורר זעם ותחושות קשות בחברה הישראלית. </a:t>
            </a:r>
          </a:p>
          <a:p>
            <a:r>
              <a:rPr lang="he-IL" sz="1600" dirty="0" smtClean="0">
                <a:cs typeface="David" pitchFamily="2" charset="-79"/>
              </a:rPr>
              <a:t>בתאריך 1 ביולי חטפו ורצחו נערים </a:t>
            </a:r>
            <a:r>
              <a:rPr lang="he-IL" sz="1600" dirty="0" smtClean="0">
                <a:cs typeface="David" pitchFamily="2" charset="-79"/>
              </a:rPr>
              <a:t>יהודים </a:t>
            </a:r>
            <a:r>
              <a:rPr lang="he-IL" sz="1600" dirty="0" smtClean="0">
                <a:cs typeface="David" pitchFamily="2" charset="-79"/>
              </a:rPr>
              <a:t>את הנער הערבי </a:t>
            </a:r>
            <a:r>
              <a:rPr lang="he-IL" sz="1600" u="sng" dirty="0" smtClean="0">
                <a:cs typeface="David" pitchFamily="2" charset="-79"/>
              </a:rPr>
              <a:t>מוחמד אבו </a:t>
            </a:r>
            <a:r>
              <a:rPr lang="he-IL" sz="1600" u="sng" dirty="0" err="1" smtClean="0">
                <a:cs typeface="David" pitchFamily="2" charset="-79"/>
              </a:rPr>
              <a:t>ח'דיר</a:t>
            </a:r>
            <a:r>
              <a:rPr lang="he-IL" sz="1600" u="sng" dirty="0" smtClean="0">
                <a:cs typeface="David" pitchFamily="2" charset="-79"/>
              </a:rPr>
              <a:t> (ז"ל)</a:t>
            </a:r>
            <a:r>
              <a:rPr lang="he-IL" sz="1600" dirty="0" smtClean="0">
                <a:cs typeface="David" pitchFamily="2" charset="-79"/>
              </a:rPr>
              <a:t>. ביום </a:t>
            </a:r>
            <a:r>
              <a:rPr lang="he-IL" sz="1600" dirty="0" smtClean="0">
                <a:cs typeface="David" pitchFamily="2" charset="-79"/>
              </a:rPr>
              <a:t>המחרת </a:t>
            </a:r>
            <a:r>
              <a:rPr lang="he-IL" sz="1600" dirty="0" smtClean="0">
                <a:cs typeface="David" pitchFamily="2" charset="-79"/>
              </a:rPr>
              <a:t>החלו במזרח ירושלים הפגנות ומהומות בתגובה למעשה קיצוני זה.  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הרחבה בסקירה </a:t>
            </a:r>
            <a:r>
              <a:rPr lang="he-IL" b="1" i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2, פס' 1</a:t>
            </a:r>
            <a:endParaRPr lang="he-IL" sz="1600" i="1" dirty="0" smtClean="0">
              <a:cs typeface="David" pitchFamily="2" charset="-79"/>
            </a:endParaRPr>
          </a:p>
          <a:p>
            <a:endParaRPr lang="he-IL" sz="16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2000" b="1" i="1" u="sng" dirty="0" smtClean="0">
                <a:solidFill>
                  <a:srgbClr val="C0504D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ראה במצגת:</a:t>
            </a:r>
            <a:r>
              <a:rPr lang="en-US" sz="2000" b="1" i="1" dirty="0" smtClean="0">
                <a:solidFill>
                  <a:srgbClr val="C0504D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e-IL" b="1" dirty="0" smtClean="0">
                <a:solidFill>
                  <a:srgbClr val="C0504D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תמונה- חיילים בצבעי הסוואה (יציאת צה"ל למערכת "צוק איתן"). </a:t>
            </a:r>
            <a:r>
              <a:rPr lang="he-IL" sz="1600" dirty="0" smtClean="0">
                <a:cs typeface="David" pitchFamily="2" charset="-79"/>
              </a:rPr>
              <a:t>עם התגברות ירי הרקטות מאז תחילת מבצע "שובו אחים</a:t>
            </a:r>
            <a:r>
              <a:rPr lang="he-IL" sz="1600" dirty="0" smtClean="0">
                <a:cs typeface="David" pitchFamily="2" charset="-79"/>
              </a:rPr>
              <a:t>" </a:t>
            </a:r>
            <a:r>
              <a:rPr lang="he-IL" sz="1600" dirty="0" smtClean="0">
                <a:cs typeface="David" pitchFamily="2" charset="-79"/>
              </a:rPr>
              <a:t>התקבלה החלטה לרכז כוחות סדירים ומילואים באזור עוטף עזה. </a:t>
            </a:r>
            <a:r>
              <a:rPr lang="en-US" sz="1600" dirty="0" smtClean="0">
                <a:cs typeface="David" pitchFamily="2" charset="-79"/>
              </a:rPr>
              <a:t/>
            </a:r>
            <a:br>
              <a:rPr lang="en-US" sz="1600" dirty="0" smtClean="0">
                <a:cs typeface="David" pitchFamily="2" charset="-79"/>
              </a:rPr>
            </a:br>
            <a:r>
              <a:rPr lang="he-IL" sz="1600" dirty="0" smtClean="0">
                <a:cs typeface="David" pitchFamily="2" charset="-79"/>
              </a:rPr>
              <a:t>בתאריך 8 ביולי </a:t>
            </a:r>
            <a:r>
              <a:rPr lang="he-IL" sz="1600" u="sng" dirty="0" smtClean="0">
                <a:cs typeface="David" pitchFamily="2" charset="-79"/>
              </a:rPr>
              <a:t>החל צה"ל </a:t>
            </a:r>
            <a:r>
              <a:rPr lang="he-IL" sz="1600" u="sng" dirty="0" smtClean="0">
                <a:cs typeface="David" pitchFamily="2" charset="-79"/>
              </a:rPr>
              <a:t>במערכת "צוק </a:t>
            </a:r>
            <a:r>
              <a:rPr lang="he-IL" sz="1600" u="sng" dirty="0" smtClean="0">
                <a:cs typeface="David" pitchFamily="2" charset="-79"/>
              </a:rPr>
              <a:t>איתן".</a:t>
            </a: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1600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הרחבה בסקירה </a:t>
            </a:r>
            <a:r>
              <a:rPr lang="he-IL" b="1" i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2, פס' 5</a:t>
            </a:r>
            <a:endParaRPr lang="he-IL" sz="1600" i="1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1600" u="sng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16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1600" u="sng" dirty="0" smtClean="0">
              <a:cs typeface="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1214422"/>
            <a:ext cx="66070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רקע מערכתי למערכה - המשך</a:t>
            </a:r>
            <a:endParaRPr lang="he-IL" sz="32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500042"/>
            <a:ext cx="3643338" cy="461665"/>
          </a:xfrm>
          <a:prstGeom prst="rect">
            <a:avLst/>
          </a:prstGeom>
          <a:noFill/>
          <a:ln w="25400" cmpd="sng">
            <a:noFill/>
            <a:prstDash val="dash"/>
          </a:ln>
        </p:spPr>
        <p:txBody>
          <a:bodyPr wrap="square" rtlCol="1">
            <a:spAutoFit/>
          </a:bodyPr>
          <a:lstStyle/>
          <a:p>
            <a:r>
              <a:rPr lang="he-IL" sz="24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שקופית 2 במצגת השיעור</a:t>
            </a:r>
            <a:endParaRPr lang="he-IL" sz="2400" b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1848044"/>
            <a:ext cx="8429684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ראה במצגת: </a:t>
            </a:r>
            <a:r>
              <a:rPr lang="he-IL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תמונת מחבלי ארגון החמאס.</a:t>
            </a:r>
          </a:p>
          <a:p>
            <a:r>
              <a:rPr lang="he-I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סד"כ האויב:</a:t>
            </a: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</a:p>
          <a:p>
            <a:r>
              <a:rPr lang="he-IL" dirty="0" smtClean="0">
                <a:cs typeface="David" pitchFamily="2" charset="-79"/>
              </a:rPr>
              <a:t>- שש חטיבות בערים ובעיירות המרכזיות ברצועת עזה.</a:t>
            </a:r>
            <a:endParaRPr lang="he-IL" b="1" i="1" u="sng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he-IL" dirty="0" smtClean="0">
                <a:cs typeface="David" pitchFamily="2" charset="-79"/>
              </a:rPr>
              <a:t>- כ-25,000 מחבלי חמאס מגדודי עז א-דין אל-קסאם, מהכוח המבצעי-התקפי </a:t>
            </a:r>
            <a:r>
              <a:rPr lang="he-IL" dirty="0" err="1" smtClean="0">
                <a:cs typeface="David" pitchFamily="2" charset="-79"/>
              </a:rPr>
              <a:t>ומה"מוראביטון</a:t>
            </a:r>
            <a:r>
              <a:rPr lang="he-IL" dirty="0" smtClean="0">
                <a:cs typeface="David" pitchFamily="2" charset="-79"/>
              </a:rPr>
              <a:t>".</a:t>
            </a:r>
            <a:r>
              <a:rPr lang="he-IL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הרחבה בסקירה </a:t>
            </a:r>
            <a:r>
              <a:rPr lang="he-IL" b="1" i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2, פס'- סד"כ, עוצמה</a:t>
            </a:r>
            <a:endParaRPr lang="he-IL" i="1" dirty="0" smtClean="0">
              <a:cs typeface="David" pitchFamily="2" charset="-79"/>
            </a:endParaRPr>
          </a:p>
          <a:p>
            <a:endParaRPr lang="he-IL" dirty="0" smtClean="0">
              <a:cs typeface="David" pitchFamily="2" charset="-79"/>
            </a:endParaRPr>
          </a:p>
          <a:p>
            <a:r>
              <a:rPr lang="he-IL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ראה במצגת: </a:t>
            </a:r>
            <a:r>
              <a:rPr lang="he-IL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תמונת נ"ט. </a:t>
            </a:r>
          </a:p>
          <a:p>
            <a:r>
              <a:rPr lang="he-I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אמל"ח:</a:t>
            </a:r>
          </a:p>
          <a:p>
            <a:r>
              <a:rPr lang="he-IL" dirty="0" smtClean="0">
                <a:cs typeface="David" pitchFamily="2" charset="-79"/>
              </a:rPr>
              <a:t>10,000 רקטות (מהן כ- 1,000 בינוניות וארוכות טווח), כ- 100 נ"ט, כ- 1,000 </a:t>
            </a:r>
            <a:r>
              <a:rPr lang="he-IL" dirty="0" err="1" smtClean="0">
                <a:cs typeface="David" pitchFamily="2" charset="-79"/>
              </a:rPr>
              <a:t>מרנ"טים</a:t>
            </a:r>
            <a:r>
              <a:rPr lang="he-IL" dirty="0" smtClean="0">
                <a:cs typeface="David" pitchFamily="2" charset="-79"/>
              </a:rPr>
              <a:t> (מטול רימונים נגד טנקים) וכמה מאות מרגמות. </a:t>
            </a:r>
            <a:r>
              <a:rPr lang="en-US" dirty="0" smtClean="0">
                <a:cs typeface="David" pitchFamily="2" charset="-79"/>
              </a:rPr>
              <a:t/>
            </a:r>
            <a:br>
              <a:rPr lang="en-US" dirty="0" smtClean="0">
                <a:cs typeface="David" pitchFamily="2" charset="-79"/>
              </a:rPr>
            </a:b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הרחבה בסקירה </a:t>
            </a:r>
            <a:r>
              <a:rPr lang="he-IL" b="1" i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2-3, פס'- אמצעי לחימה</a:t>
            </a:r>
            <a:endParaRPr lang="he-IL" i="1" dirty="0" smtClean="0">
              <a:cs typeface="David" pitchFamily="2" charset="-79"/>
            </a:endParaRPr>
          </a:p>
          <a:p>
            <a:endParaRPr lang="he-IL" dirty="0" smtClean="0">
              <a:cs typeface="David" pitchFamily="2" charset="-79"/>
            </a:endParaRPr>
          </a:p>
          <a:p>
            <a:endParaRPr lang="he-IL" sz="2000" dirty="0"/>
          </a:p>
        </p:txBody>
      </p:sp>
      <p:sp>
        <p:nvSpPr>
          <p:cNvPr id="7" name="מלבן 6"/>
          <p:cNvSpPr/>
          <p:nvPr/>
        </p:nvSpPr>
        <p:spPr>
          <a:xfrm>
            <a:off x="4071934" y="986837"/>
            <a:ext cx="127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2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האויב</a:t>
            </a:r>
            <a:endParaRPr lang="he-IL" sz="32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285728"/>
            <a:ext cx="3643338" cy="461665"/>
          </a:xfrm>
          <a:prstGeom prst="rect">
            <a:avLst/>
          </a:prstGeom>
          <a:noFill/>
          <a:ln w="25400" cmpd="sng">
            <a:noFill/>
            <a:prstDash val="dash"/>
          </a:ln>
        </p:spPr>
        <p:txBody>
          <a:bodyPr wrap="square" rtlCol="1">
            <a:spAutoFit/>
          </a:bodyPr>
          <a:lstStyle/>
          <a:p>
            <a:r>
              <a:rPr lang="he-IL" sz="24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שקופית 3 במצגת השיעור</a:t>
            </a:r>
            <a:endParaRPr lang="he-IL" sz="2400" b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1500174"/>
            <a:ext cx="8501122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מאז סיום מבצע "עמוד ענן" נקט חמאס ברצועת עזה </a:t>
            </a:r>
            <a:r>
              <a:rPr lang="he-IL" u="sng" dirty="0" smtClean="0">
                <a:cs typeface="David" pitchFamily="2" charset="-79"/>
              </a:rPr>
              <a:t>במדיניות של ריסון</a:t>
            </a:r>
            <a:r>
              <a:rPr lang="he-IL" dirty="0" smtClean="0">
                <a:cs typeface="David" pitchFamily="2" charset="-79"/>
              </a:rPr>
              <a:t>, כפי שהתחייב למצרים, במסגרת ההבנות להפסקת הלחימה. 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הרחבה בסקירה </a:t>
            </a:r>
            <a:r>
              <a:rPr lang="he-IL" b="1" i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3, פס'- היערכות ופעילות</a:t>
            </a:r>
            <a:endParaRPr lang="he-IL" i="1" dirty="0" smtClean="0">
              <a:cs typeface="David" pitchFamily="2" charset="-79"/>
            </a:endParaRPr>
          </a:p>
          <a:p>
            <a:endParaRPr lang="he-IL" dirty="0" smtClean="0">
              <a:cs typeface="David" pitchFamily="2" charset="-79"/>
            </a:endParaRPr>
          </a:p>
          <a:p>
            <a:r>
              <a:rPr lang="he-IL" u="sng" dirty="0" smtClean="0">
                <a:cs typeface="David" pitchFamily="2" charset="-79"/>
              </a:rPr>
              <a:t>אולם במקביל, התמקדה פעילותו בשני אפיקים: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הרחבה בסקירה </a:t>
            </a:r>
            <a:r>
              <a:rPr lang="he-IL" b="1" i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3-4, פס'- היערכות ופעילות; סעיפים 1,2</a:t>
            </a:r>
            <a:r>
              <a:rPr lang="he-IL" i="1" dirty="0" smtClean="0">
                <a:cs typeface="David" pitchFamily="2" charset="-79"/>
              </a:rPr>
              <a:t>. </a:t>
            </a:r>
            <a:r>
              <a:rPr lang="he-IL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ראה במצגת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: </a:t>
            </a:r>
            <a:r>
              <a:rPr lang="he-IL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כלי נשק שנמצאו בפירים:</a:t>
            </a:r>
          </a:p>
          <a:p>
            <a:r>
              <a:rPr lang="he-IL" b="1" dirty="0" smtClean="0">
                <a:cs typeface="David" pitchFamily="2" charset="-79"/>
              </a:rPr>
              <a:t>1. הרחקת "טביעת האצבע" של הטרור מהרצועה </a:t>
            </a:r>
            <a:r>
              <a:rPr lang="he-IL" dirty="0" smtClean="0">
                <a:cs typeface="David" pitchFamily="2" charset="-79"/>
              </a:rPr>
              <a:t>(הרחבת פעילות טרור שמקורה אינו ברצועה וחיזוק תשתיות החמאס באזור יהודה ושומרון)</a:t>
            </a:r>
          </a:p>
          <a:p>
            <a:pPr marL="342900" indent="-342900"/>
            <a:r>
              <a:rPr lang="he-IL" b="1" dirty="0" smtClean="0">
                <a:cs typeface="David" pitchFamily="2" charset="-79"/>
              </a:rPr>
              <a:t>2. תהליך בניין הכוח לקראת "המערכה הבאה" מול ישראל </a:t>
            </a:r>
            <a:r>
              <a:rPr lang="he-IL" dirty="0" smtClean="0">
                <a:cs typeface="David" pitchFamily="2" charset="-79"/>
              </a:rPr>
              <a:t>(ייצור עצמי של אמצעי לחימה ברצועה,</a:t>
            </a:r>
          </a:p>
          <a:p>
            <a:pPr marL="342900" indent="-342900"/>
            <a:r>
              <a:rPr lang="he-IL" dirty="0" smtClean="0">
                <a:cs typeface="David" pitchFamily="2" charset="-79"/>
              </a:rPr>
              <a:t>השגת אמצעי לחימה נ"ט ונ"מ, בניית רשתות הברחה ושדרוג יכולותיה של הזרוע הצבאית).</a:t>
            </a:r>
            <a:r>
              <a:rPr lang="he-IL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he-IL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b="1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</a:t>
            </a:r>
            <a:r>
              <a:rPr lang="he-I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בנוסף, ריכז ארגון החמאס מאמץ לפיתוח התווך התת-קרקעי: </a:t>
            </a:r>
            <a:r>
              <a:rPr lang="he-IL" dirty="0" smtClean="0">
                <a:cs typeface="David" pitchFamily="2" charset="-79"/>
              </a:rPr>
              <a:t>הפעילות כללה פיתוח מערכי שיגור </a:t>
            </a:r>
            <a:r>
              <a:rPr lang="he-IL" dirty="0" smtClean="0">
                <a:cs typeface="David" pitchFamily="2" charset="-79"/>
              </a:rPr>
              <a:t>תת- </a:t>
            </a:r>
            <a:r>
              <a:rPr lang="he-IL" dirty="0" smtClean="0">
                <a:cs typeface="David" pitchFamily="2" charset="-79"/>
              </a:rPr>
              <a:t>קרקעיים שמכוונים נגד </a:t>
            </a:r>
            <a:r>
              <a:rPr lang="he-IL" dirty="0" smtClean="0">
                <a:cs typeface="David" pitchFamily="2" charset="-79"/>
              </a:rPr>
              <a:t>ישראל, חפירת </a:t>
            </a:r>
            <a:r>
              <a:rPr lang="he-IL" dirty="0" smtClean="0">
                <a:cs typeface="David" pitchFamily="2" charset="-79"/>
              </a:rPr>
              <a:t>מנהרות התקפיות חוצות גדר ואף מנהרות תופת. </a:t>
            </a:r>
            <a:endParaRPr lang="he-IL" sz="2400" dirty="0" smtClean="0"/>
          </a:p>
        </p:txBody>
      </p:sp>
      <p:sp>
        <p:nvSpPr>
          <p:cNvPr id="7" name="מלבן 6"/>
          <p:cNvSpPr/>
          <p:nvPr/>
        </p:nvSpPr>
        <p:spPr>
          <a:xfrm>
            <a:off x="3290471" y="857232"/>
            <a:ext cx="2839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2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האויב - המשך</a:t>
            </a:r>
            <a:endParaRPr lang="he-IL" sz="32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285728"/>
            <a:ext cx="3643338" cy="461665"/>
          </a:xfrm>
          <a:prstGeom prst="rect">
            <a:avLst/>
          </a:prstGeom>
          <a:noFill/>
          <a:ln w="25400" cmpd="sng">
            <a:noFill/>
            <a:prstDash val="dash"/>
          </a:ln>
        </p:spPr>
        <p:txBody>
          <a:bodyPr wrap="square" rtlCol="1">
            <a:spAutoFit/>
          </a:bodyPr>
          <a:lstStyle/>
          <a:p>
            <a:r>
              <a:rPr lang="he-IL" sz="24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שקופית 3 במצגת השיעור</a:t>
            </a:r>
            <a:endParaRPr lang="he-IL" sz="2400" b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00298" y="1344027"/>
            <a:ext cx="46068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תחילת המערכה</a:t>
            </a:r>
            <a:r>
              <a:rPr lang="he-IL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1736" y="500042"/>
            <a:ext cx="3643338" cy="461665"/>
          </a:xfrm>
          <a:prstGeom prst="rect">
            <a:avLst/>
          </a:prstGeom>
          <a:noFill/>
          <a:ln w="25400" cmpd="sng">
            <a:noFill/>
            <a:prstDash val="dash"/>
          </a:ln>
        </p:spPr>
        <p:txBody>
          <a:bodyPr wrap="square" rtlCol="1">
            <a:spAutoFit/>
          </a:bodyPr>
          <a:lstStyle/>
          <a:p>
            <a:r>
              <a:rPr lang="he-IL" sz="24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שקופית 4 במצגת השיעור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786" y="2071678"/>
            <a:ext cx="7858180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r>
              <a:rPr lang="he-IL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12 ביוני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-</a:t>
            </a:r>
            <a:r>
              <a:rPr lang="he-IL" sz="2000" b="1" dirty="0" smtClean="0">
                <a:cs typeface="David" pitchFamily="2" charset="-79"/>
              </a:rPr>
              <a:t> </a:t>
            </a:r>
            <a:r>
              <a:rPr lang="he-IL" sz="2000" dirty="0" smtClean="0">
                <a:cs typeface="David" pitchFamily="2" charset="-79"/>
              </a:rPr>
              <a:t>חטיפת שלושת הנערים: איל יפרח, גיל-עד שער ונפתלי פרנקל (ז"ל).</a:t>
            </a:r>
          </a:p>
          <a:p>
            <a:pPr>
              <a:buFont typeface="Arial" pitchFamily="34" charset="0"/>
              <a:buChar char="•"/>
            </a:pPr>
            <a:endParaRPr lang="he-IL" sz="2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29 ביוני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- </a:t>
            </a:r>
            <a:r>
              <a:rPr lang="he-IL" sz="2000" dirty="0" smtClean="0">
                <a:cs typeface="David" pitchFamily="2" charset="-79"/>
              </a:rPr>
              <a:t>תחילת שיגור הרקטות לעבר ישראל.</a:t>
            </a:r>
          </a:p>
          <a:p>
            <a:pPr>
              <a:buFont typeface="Arial" pitchFamily="34" charset="0"/>
              <a:buChar char="•"/>
            </a:pPr>
            <a:endParaRPr lang="he-IL" sz="2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1 ביולי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- </a:t>
            </a:r>
            <a:r>
              <a:rPr lang="he-IL" sz="2000" dirty="0" smtClean="0">
                <a:cs typeface="David" pitchFamily="2" charset="-79"/>
              </a:rPr>
              <a:t>לאחר מציאת הגופות החל חיל האוויר הישראלי בתקיפות ברחבי הרצועה.</a:t>
            </a:r>
          </a:p>
          <a:p>
            <a:pPr>
              <a:buFont typeface="Arial" pitchFamily="34" charset="0"/>
              <a:buChar char="•"/>
            </a:pPr>
            <a:endParaRPr lang="he-IL" sz="2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2 ביולי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- </a:t>
            </a:r>
            <a:r>
              <a:rPr lang="he-IL" sz="2000" dirty="0" smtClean="0">
                <a:cs typeface="David" pitchFamily="2" charset="-79"/>
              </a:rPr>
              <a:t>רצח הנער מוחמד אבו </a:t>
            </a:r>
            <a:r>
              <a:rPr lang="he-IL" sz="2000" dirty="0" err="1" smtClean="0">
                <a:cs typeface="David" pitchFamily="2" charset="-79"/>
              </a:rPr>
              <a:t>ח'דיר</a:t>
            </a:r>
            <a:r>
              <a:rPr lang="he-IL" sz="2000" dirty="0" smtClean="0">
                <a:cs typeface="David" pitchFamily="2" charset="-79"/>
              </a:rPr>
              <a:t> (ז"ל) עורר מהומות במזרח ירושלים.</a:t>
            </a:r>
          </a:p>
          <a:p>
            <a:pPr>
              <a:buFont typeface="Arial" pitchFamily="34" charset="0"/>
              <a:buChar char="•"/>
            </a:pPr>
            <a:endParaRPr lang="he-IL" sz="2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8 ביולי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- </a:t>
            </a:r>
            <a:r>
              <a:rPr lang="he-IL" sz="2000" dirty="0" smtClean="0">
                <a:cs typeface="David" pitchFamily="2" charset="-79"/>
              </a:rPr>
              <a:t>תחילת מערכת "צוק איתן".</a:t>
            </a:r>
          </a:p>
          <a:p>
            <a:endParaRPr lang="he-IL" sz="2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2000" dirty="0" smtClean="0">
              <a:cs typeface="David" pitchFamily="2" charset="-79"/>
            </a:endParaRPr>
          </a:p>
          <a:p>
            <a:pPr algn="ctr"/>
            <a:r>
              <a:rPr lang="he-IL" sz="2000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e-IL" sz="20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הרחבה בסקירה </a:t>
            </a:r>
            <a:r>
              <a:rPr lang="he-IL" sz="2000" b="1" i="1" u="sng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sz="20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1-2</a:t>
            </a:r>
          </a:p>
          <a:p>
            <a:pPr>
              <a:buFont typeface="Arial" pitchFamily="34" charset="0"/>
              <a:buChar char="•"/>
            </a:pPr>
            <a:endParaRPr lang="he-IL" sz="2000" dirty="0" smtClean="0">
              <a:cs typeface="David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00298" y="1000108"/>
            <a:ext cx="460681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תחילת המערכה- </a:t>
            </a:r>
          </a:p>
          <a:p>
            <a:pPr algn="ctr"/>
            <a:r>
              <a:rPr lang="he-IL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תוכנית הפעולה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1736" y="357166"/>
            <a:ext cx="3643338" cy="461665"/>
          </a:xfrm>
          <a:prstGeom prst="rect">
            <a:avLst/>
          </a:prstGeom>
          <a:noFill/>
          <a:ln w="25400" cmpd="sng">
            <a:noFill/>
            <a:prstDash val="dash"/>
          </a:ln>
        </p:spPr>
        <p:txBody>
          <a:bodyPr wrap="square" rtlCol="1">
            <a:spAutoFit/>
          </a:bodyPr>
          <a:lstStyle/>
          <a:p>
            <a:r>
              <a:rPr lang="he-IL" sz="24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שקופית 5 במצגת השיעור</a:t>
            </a:r>
          </a:p>
        </p:txBody>
      </p:sp>
      <p:sp>
        <p:nvSpPr>
          <p:cNvPr id="8" name="מלבן 7"/>
          <p:cNvSpPr/>
          <p:nvPr/>
        </p:nvSpPr>
        <p:spPr>
          <a:xfrm>
            <a:off x="142844" y="1928802"/>
            <a:ext cx="878687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1600" dirty="0" smtClean="0">
              <a:cs typeface="David" pitchFamily="2" charset="-79"/>
            </a:endParaRPr>
          </a:p>
          <a:p>
            <a:r>
              <a:rPr lang="he-IL" sz="2000" b="1" u="sng" dirty="0" smtClean="0">
                <a:cs typeface="David" pitchFamily="2" charset="-79"/>
              </a:rPr>
              <a:t>מטרות המערכה:</a:t>
            </a:r>
          </a:p>
          <a:p>
            <a:endParaRPr lang="he-IL" sz="800" b="1" u="sng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</a:t>
            </a:r>
            <a:r>
              <a:rPr lang="he-IL" u="sng" dirty="0" smtClean="0">
                <a:cs typeface="David" pitchFamily="2" charset="-79"/>
              </a:rPr>
              <a:t>הגנת מדינת ישראל </a:t>
            </a:r>
            <a:r>
              <a:rPr lang="he-IL" dirty="0" smtClean="0">
                <a:cs typeface="David" pitchFamily="2" charset="-79"/>
              </a:rPr>
              <a:t>בכלל ויישובי הדרום בפרט </a:t>
            </a:r>
            <a:r>
              <a:rPr lang="he-IL" u="sng" dirty="0" smtClean="0">
                <a:cs typeface="David" pitchFamily="2" charset="-79"/>
              </a:rPr>
              <a:t>מפעילות חבלנית עוינת </a:t>
            </a:r>
            <a:r>
              <a:rPr lang="he-IL" dirty="0" smtClean="0">
                <a:cs typeface="David" pitchFamily="2" charset="-79"/>
              </a:rPr>
              <a:t>היוצאת מרצועת עזה ובכלל זה: </a:t>
            </a:r>
            <a:r>
              <a:rPr lang="en-US" dirty="0" smtClean="0">
                <a:cs typeface="David" pitchFamily="2" charset="-79"/>
              </a:rPr>
              <a:t/>
            </a:r>
            <a:br>
              <a:rPr lang="en-US" dirty="0" smtClean="0">
                <a:cs typeface="David" pitchFamily="2" charset="-79"/>
              </a:rPr>
            </a:br>
            <a:r>
              <a:rPr lang="he-IL" dirty="0" smtClean="0">
                <a:cs typeface="David" pitchFamily="2" charset="-79"/>
              </a:rPr>
              <a:t>  ירי תלול מסלול וחדירות מחבלים מהים, מהאוויר ומהיבשה.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</a:t>
            </a:r>
            <a:r>
              <a:rPr lang="he-IL" u="sng" dirty="0" smtClean="0">
                <a:cs typeface="David" pitchFamily="2" charset="-79"/>
              </a:rPr>
              <a:t>הפסקת הירי תלול המסלול </a:t>
            </a:r>
            <a:r>
              <a:rPr lang="he-IL" dirty="0" smtClean="0">
                <a:cs typeface="David" pitchFamily="2" charset="-79"/>
              </a:rPr>
              <a:t>מרצועת עזה לעבר מדינת ישראל.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</a:t>
            </a:r>
            <a:r>
              <a:rPr lang="he-IL" u="sng" dirty="0" smtClean="0">
                <a:cs typeface="David" pitchFamily="2" charset="-79"/>
              </a:rPr>
              <a:t>השמדת מנהרות החמאס </a:t>
            </a:r>
            <a:r>
              <a:rPr lang="he-IL" dirty="0" smtClean="0">
                <a:cs typeface="David" pitchFamily="2" charset="-79"/>
              </a:rPr>
              <a:t>ברצועת עזה - מטרה שנוספה לקראת השלב הקרקעי של המבצע.</a:t>
            </a:r>
          </a:p>
          <a:p>
            <a:endParaRPr lang="he-IL" sz="2000" b="1" u="sng" dirty="0" smtClean="0">
              <a:cs typeface="David" pitchFamily="2" charset="-79"/>
            </a:endParaRPr>
          </a:p>
          <a:p>
            <a:r>
              <a:rPr lang="he-IL" sz="2000" b="1" u="sng" dirty="0" smtClean="0">
                <a:cs typeface="David" pitchFamily="2" charset="-79"/>
              </a:rPr>
              <a:t>המשימה</a:t>
            </a:r>
            <a:r>
              <a:rPr lang="he-IL" sz="2000" b="1" dirty="0" smtClean="0">
                <a:cs typeface="David" pitchFamily="2" charset="-79"/>
              </a:rPr>
              <a:t>: </a:t>
            </a:r>
          </a:p>
          <a:p>
            <a:endParaRPr lang="he-IL" sz="800" b="1" dirty="0" smtClean="0">
              <a:cs typeface="David" pitchFamily="2" charset="-79"/>
            </a:endParaRPr>
          </a:p>
          <a:p>
            <a:r>
              <a:rPr lang="he-IL" dirty="0" smtClean="0">
                <a:cs typeface="David" pitchFamily="2" charset="-79"/>
              </a:rPr>
              <a:t>פיקוד דרום יגן במרחבו, ישתלט על המנהרות ההתקפיות וישמיד אותן, על מנת לחזק את ההרתעה ולהקנות ביטחון לתושבי הדרום.</a:t>
            </a:r>
          </a:p>
          <a:p>
            <a:endParaRPr lang="he-IL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המערכה הוכרה </a:t>
            </a:r>
            <a:r>
              <a:rPr lang="he-IL" b="1" u="sng" dirty="0" smtClean="0">
                <a:cs typeface="David" pitchFamily="2" charset="-79"/>
              </a:rPr>
              <a:t>כמערכה פיקודית</a:t>
            </a:r>
            <a:r>
              <a:rPr lang="he-IL" dirty="0" smtClean="0">
                <a:cs typeface="David" pitchFamily="2" charset="-79"/>
              </a:rPr>
              <a:t> - נוהלה על ידי מפקד פיקוד הדרום האלוף סמי תורג'מן.</a:t>
            </a:r>
          </a:p>
          <a:p>
            <a:pPr algn="ctr"/>
            <a:endParaRPr lang="he-IL" sz="1600" b="1" i="1" u="sng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he-IL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הרחבה </a:t>
            </a:r>
            <a:r>
              <a:rPr lang="he-IL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בסקירה </a:t>
            </a:r>
            <a:r>
              <a:rPr lang="he-IL" b="1" i="1" u="sng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</a:t>
            </a:r>
            <a:r>
              <a:rPr lang="he-IL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5</a:t>
            </a:r>
            <a:endParaRPr lang="he-IL" b="1" i="1" u="sng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1185053"/>
            <a:ext cx="8215370" cy="56015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cs typeface="David" pitchFamily="2" charset="-79"/>
              </a:rPr>
              <a:t>שלב א'- המערכה האווירית  </a:t>
            </a:r>
          </a:p>
          <a:p>
            <a:r>
              <a:rPr lang="he-IL" sz="1400" i="1" u="sng" dirty="0" smtClean="0">
                <a:cs typeface="David" pitchFamily="2" charset="-79"/>
              </a:rPr>
              <a:t>8-17 ביולי 2014</a:t>
            </a:r>
          </a:p>
          <a:p>
            <a:endParaRPr lang="he-IL" sz="1400" dirty="0" smtClean="0">
              <a:cs typeface="David" pitchFamily="2" charset="-79"/>
            </a:endParaRPr>
          </a:p>
          <a:p>
            <a:r>
              <a:rPr lang="he-IL" sz="1400" dirty="0" smtClean="0">
                <a:cs typeface="David" pitchFamily="2" charset="-79"/>
              </a:rPr>
              <a:t>המערכה האווירית החלה עם </a:t>
            </a:r>
            <a:r>
              <a:rPr lang="he-IL" sz="1400" u="sng" dirty="0" smtClean="0">
                <a:cs typeface="David" pitchFamily="2" charset="-79"/>
              </a:rPr>
              <a:t>הפצצת מנהרה התקפית </a:t>
            </a:r>
            <a:r>
              <a:rPr lang="he-IL" sz="1400" dirty="0" smtClean="0">
                <a:cs typeface="David" pitchFamily="2" charset="-79"/>
              </a:rPr>
              <a:t>שהובילה לכרם שלום על ידי חיל האוויר הישראלי. </a:t>
            </a:r>
          </a:p>
          <a:p>
            <a:r>
              <a:rPr lang="he-IL" sz="1400" dirty="0" smtClean="0">
                <a:cs typeface="David" pitchFamily="2" charset="-79"/>
              </a:rPr>
              <a:t>כתגובה, שיגר החמאס עשרות רקטות לשטחי מדינת ישראל. כבר באותו היום זוהה וסוכל ניסיון חדירת מחבלים מהים, מכיוון צפון הרצועה לכיוון קיבוץ זיקים. </a:t>
            </a:r>
            <a:r>
              <a:rPr lang="en-US" sz="1400" dirty="0" smtClean="0">
                <a:cs typeface="David" pitchFamily="2" charset="-79"/>
              </a:rPr>
              <a:t/>
            </a:r>
            <a:br>
              <a:rPr lang="en-US" sz="1400" dirty="0" smtClean="0">
                <a:cs typeface="David" pitchFamily="2" charset="-79"/>
              </a:rPr>
            </a:br>
            <a:r>
              <a:rPr lang="he-IL" sz="1400" dirty="0" smtClean="0">
                <a:cs typeface="David" pitchFamily="2" charset="-79"/>
              </a:rPr>
              <a:t>השלב הראשון של המערכה </a:t>
            </a:r>
            <a:r>
              <a:rPr lang="he-IL" sz="1400" u="sng" dirty="0" smtClean="0">
                <a:cs typeface="David" pitchFamily="2" charset="-79"/>
              </a:rPr>
              <a:t>התאפיין בעיקר בתקיפות והפצצות </a:t>
            </a:r>
            <a:r>
              <a:rPr lang="he-IL" sz="1400" dirty="0" smtClean="0">
                <a:cs typeface="David" pitchFamily="2" charset="-79"/>
              </a:rPr>
              <a:t>שביצע חיל האוויר הישראלי, וכן הפגזות ארטילריות ותקיפות מהים.</a:t>
            </a:r>
            <a:r>
              <a:rPr lang="he-IL" sz="1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e-IL" sz="1400" dirty="0" smtClean="0">
                <a:cs typeface="David" pitchFamily="2" charset="-79"/>
              </a:rPr>
              <a:t>תקיפות צה"ל כוונו אל עבר </a:t>
            </a:r>
            <a:r>
              <a:rPr lang="he-IL" sz="1400" u="sng" dirty="0" smtClean="0">
                <a:cs typeface="David" pitchFamily="2" charset="-79"/>
              </a:rPr>
              <a:t>תשתיות טרור</a:t>
            </a:r>
            <a:r>
              <a:rPr lang="he-IL" sz="1400" dirty="0" smtClean="0">
                <a:cs typeface="David" pitchFamily="2" charset="-79"/>
              </a:rPr>
              <a:t>, משגרים מוטמנים, מפקדות, מחסנים של אמצעי לחימה ומנהרות תת קרקעיות, וכן אל </a:t>
            </a:r>
            <a:r>
              <a:rPr lang="he-IL" sz="1400" u="sng" dirty="0" smtClean="0">
                <a:cs typeface="David" pitchFamily="2" charset="-79"/>
              </a:rPr>
              <a:t>בתים של מחבלים בכירים</a:t>
            </a:r>
            <a:r>
              <a:rPr lang="he-IL" sz="1400" dirty="0" smtClean="0">
                <a:cs typeface="David" pitchFamily="2" charset="-79"/>
              </a:rPr>
              <a:t> בחמאס ובג'יהאד האסלאמי. </a:t>
            </a:r>
            <a:endParaRPr lang="he-IL" sz="1600" i="1" dirty="0" smtClean="0">
              <a:cs typeface="David" pitchFamily="2" charset="-79"/>
            </a:endParaRPr>
          </a:p>
          <a:p>
            <a:endParaRPr lang="he-IL" sz="1400" dirty="0" smtClean="0">
              <a:cs typeface="David" pitchFamily="2" charset="-79"/>
            </a:endParaRPr>
          </a:p>
          <a:p>
            <a:r>
              <a:rPr lang="he-IL" sz="1400" dirty="0" smtClean="0">
                <a:cs typeface="David" pitchFamily="2" charset="-79"/>
              </a:rPr>
              <a:t>מספר שעות לפני תחילת הפסקת האש </a:t>
            </a:r>
            <a:r>
              <a:rPr lang="he-IL" sz="1400" dirty="0" err="1" smtClean="0">
                <a:cs typeface="David" pitchFamily="2" charset="-79"/>
              </a:rPr>
              <a:t>ההומניטרית</a:t>
            </a:r>
            <a:r>
              <a:rPr lang="he-IL" sz="1400" dirty="0" smtClean="0">
                <a:cs typeface="David" pitchFamily="2" charset="-79"/>
              </a:rPr>
              <a:t> </a:t>
            </a:r>
            <a:r>
              <a:rPr lang="he-IL" sz="1400" dirty="0" smtClean="0">
                <a:cs typeface="David" pitchFamily="2" charset="-79"/>
              </a:rPr>
              <a:t>שנקבעה, תקף החמאס את ישראל דרך האוויר והיבשה.</a:t>
            </a:r>
          </a:p>
          <a:p>
            <a:r>
              <a:rPr lang="he-IL" sz="1400" dirty="0" smtClean="0">
                <a:cs typeface="David" pitchFamily="2" charset="-79"/>
              </a:rPr>
              <a:t>בתגובה לכך, החליט הדרג המדיני על כניסת כוחות קרקעיים לרצועת עזה. </a:t>
            </a:r>
            <a:r>
              <a:rPr lang="he-IL" sz="1600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הרחבה בסקירה </a:t>
            </a:r>
            <a:r>
              <a:rPr lang="he-IL" sz="1600" b="1" i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sz="1600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6-7</a:t>
            </a:r>
            <a:endParaRPr lang="he-IL" sz="1400" b="1" dirty="0" smtClean="0">
              <a:cs typeface="David" pitchFamily="2" charset="-79"/>
            </a:endParaRPr>
          </a:p>
          <a:p>
            <a:endParaRPr lang="he-IL" sz="1050" dirty="0" smtClean="0">
              <a:cs typeface="David" pitchFamily="2" charset="-79"/>
            </a:endParaRPr>
          </a:p>
          <a:p>
            <a:r>
              <a:rPr lang="he-IL" sz="1600" b="1" dirty="0" smtClean="0">
                <a:cs typeface="David" pitchFamily="2" charset="-79"/>
              </a:rPr>
              <a:t>שלב ב'- המערכה הקרקעית</a:t>
            </a:r>
          </a:p>
          <a:p>
            <a:r>
              <a:rPr lang="he-IL" sz="1400" i="1" u="sng" dirty="0" smtClean="0">
                <a:cs typeface="David" pitchFamily="2" charset="-79"/>
              </a:rPr>
              <a:t> 17  ביולי- 5 באוגוסט 2014</a:t>
            </a:r>
          </a:p>
          <a:p>
            <a:endParaRPr lang="he-IL" sz="1400" b="1" dirty="0" smtClean="0">
              <a:cs typeface="David" pitchFamily="2" charset="-79"/>
            </a:endParaRPr>
          </a:p>
          <a:p>
            <a:r>
              <a:rPr lang="he-IL" sz="1400" dirty="0" smtClean="0">
                <a:cs typeface="David" pitchFamily="2" charset="-79"/>
              </a:rPr>
              <a:t>בשלב זה של המערכה התבצעה </a:t>
            </a:r>
            <a:r>
              <a:rPr lang="he-IL" sz="1400" u="sng" dirty="0" smtClean="0">
                <a:cs typeface="David" pitchFamily="2" charset="-79"/>
              </a:rPr>
              <a:t>כניסת כוחות קרקעיים לשטח </a:t>
            </a:r>
            <a:r>
              <a:rPr lang="he-IL" sz="1400" dirty="0" smtClean="0">
                <a:cs typeface="David" pitchFamily="2" charset="-79"/>
              </a:rPr>
              <a:t>הרצועה. </a:t>
            </a:r>
            <a:r>
              <a:rPr lang="he-IL" sz="1400" u="sng" dirty="0" smtClean="0">
                <a:cs typeface="David" pitchFamily="2" charset="-79"/>
              </a:rPr>
              <a:t>כוחות ההנדסה </a:t>
            </a:r>
            <a:r>
              <a:rPr lang="he-IL" sz="1400" dirty="0" smtClean="0">
                <a:cs typeface="David" pitchFamily="2" charset="-79"/>
              </a:rPr>
              <a:t>בליבת הפעילות, באיתור, חשיפה והשמדה של המנהרות ההתקפיות. המחבלים ניסו לבצע מספר פיגועי חדירה לשטח מדינת ישראל דרך </a:t>
            </a:r>
            <a:r>
              <a:rPr lang="he-IL" sz="1400" u="sng" dirty="0" smtClean="0">
                <a:cs typeface="David" pitchFamily="2" charset="-79"/>
              </a:rPr>
              <a:t>מנהרות תת קרקעיות </a:t>
            </a:r>
            <a:r>
              <a:rPr lang="he-IL" sz="1400" dirty="0" smtClean="0">
                <a:cs typeface="David" pitchFamily="2" charset="-79"/>
              </a:rPr>
              <a:t>וגרמו לנפגעים. </a:t>
            </a:r>
          </a:p>
          <a:p>
            <a:endParaRPr lang="he-IL" sz="1200" u="sng" dirty="0" smtClean="0">
              <a:cs typeface="David" pitchFamily="2" charset="-79"/>
            </a:endParaRPr>
          </a:p>
          <a:p>
            <a:r>
              <a:rPr lang="he-IL" sz="1400" dirty="0" smtClean="0">
                <a:cs typeface="David" pitchFamily="2" charset="-79"/>
              </a:rPr>
              <a:t>החל מ-26 ביולי ניסו כמה פעמים גורמים בין- לאומיים להגיע להפסקת אש הומניטארית בין צה"ל לחמאס. הפסקות האש הופרו על ידי החמאס פעם אחר פעם. ההפרה החמורה ביותר התרחשה ב-1 באוגוסט, אז </a:t>
            </a:r>
            <a:r>
              <a:rPr lang="he-IL" sz="1400" u="sng" dirty="0" smtClean="0">
                <a:cs typeface="David" pitchFamily="2" charset="-79"/>
              </a:rPr>
              <a:t>חמאס תקף שלושה חיילים וניסה לחטוף אחד מהם</a:t>
            </a:r>
            <a:r>
              <a:rPr lang="he-IL" sz="1400" dirty="0" smtClean="0">
                <a:cs typeface="David" pitchFamily="2" charset="-79"/>
              </a:rPr>
              <a:t>. ב-3 באוגוסט </a:t>
            </a:r>
            <a:r>
              <a:rPr lang="he-IL" sz="1400" u="sng" dirty="0" smtClean="0">
                <a:cs typeface="David" pitchFamily="2" charset="-79"/>
              </a:rPr>
              <a:t>סיימו כוחות </a:t>
            </a:r>
            <a:r>
              <a:rPr lang="he-IL" sz="1400" dirty="0" smtClean="0">
                <a:cs typeface="David" pitchFamily="2" charset="-79"/>
              </a:rPr>
              <a:t>פיקוד דרום את הפעילות נגד מנהרות החדירה, ובתוך יממה, </a:t>
            </a:r>
            <a:r>
              <a:rPr lang="he-IL" sz="1400" u="sng" dirty="0" smtClean="0">
                <a:cs typeface="David" pitchFamily="2" charset="-79"/>
              </a:rPr>
              <a:t>נסוגו לשטח </a:t>
            </a:r>
            <a:r>
              <a:rPr lang="he-IL" sz="1400" dirty="0" smtClean="0">
                <a:cs typeface="David" pitchFamily="2" charset="-79"/>
              </a:rPr>
              <a:t>ישראל ונערכו מסביב לרצועה.</a:t>
            </a:r>
            <a:r>
              <a:rPr lang="he-IL" sz="1400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e-IL" sz="1600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הרחבה בסקירה </a:t>
            </a:r>
            <a:r>
              <a:rPr lang="he-IL" sz="1600" b="1" i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בעמ</a:t>
            </a:r>
            <a:r>
              <a:rPr lang="he-IL" sz="1600" b="1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' 7-9</a:t>
            </a:r>
            <a:r>
              <a:rPr lang="he-IL" sz="16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he-IL" sz="16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ראה מפת פריסת הכוחות:</a:t>
            </a:r>
            <a:r>
              <a:rPr lang="he-IL" sz="1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e-IL" sz="1600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  <a:hlinkClick r:id="rId3" action="ppaction://hlinksldjump"/>
              </a:rPr>
              <a:t>לחץ כאן</a:t>
            </a:r>
            <a:endParaRPr lang="he-IL" sz="1600" b="1" i="1" u="sng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he-IL" sz="1400" i="1" u="sng" dirty="0" smtClean="0">
              <a:cs typeface="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571480"/>
            <a:ext cx="460681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השלבים</a:t>
            </a:r>
            <a:r>
              <a:rPr lang="he-IL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</a:t>
            </a:r>
            <a:r>
              <a:rPr lang="en-US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/>
            </a:r>
            <a:br>
              <a:rPr lang="en-US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</a:br>
            <a:endParaRPr lang="he-IL" sz="44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pic>
        <p:nvPicPr>
          <p:cNvPr id="10" name="Picture 4" descr="Z:\Moria\מורשת צהל\עדן\מצגת צוק איתן\פירים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1071570" cy="715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500298" y="214290"/>
            <a:ext cx="3643338" cy="461665"/>
          </a:xfrm>
          <a:prstGeom prst="rect">
            <a:avLst/>
          </a:prstGeom>
          <a:noFill/>
          <a:ln w="25400" cmpd="sng">
            <a:noFill/>
            <a:prstDash val="dash"/>
          </a:ln>
        </p:spPr>
        <p:txBody>
          <a:bodyPr wrap="square" rtlCol="1">
            <a:spAutoFit/>
          </a:bodyPr>
          <a:lstStyle/>
          <a:p>
            <a:r>
              <a:rPr lang="he-IL" sz="2400" b="1" i="1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שקופיות 6-16 במצגת השיעור</a:t>
            </a:r>
            <a:endParaRPr lang="he-IL" sz="2400" b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214422"/>
            <a:ext cx="1049827" cy="689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תמונה" ma:contentTypeID="0x0101020029A608BB81C961428B244BF795314848" ma:contentTypeVersion="0" ma:contentTypeDescription="טען תמונה או צילום." ma:contentTypeScope="" ma:versionID="63c8441e0d57ae461a94a0aa76aebe8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306b2e1fc24ea162f0a9447124714a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7" nillable="true" ma:displayName="רוחב תמונה" ma:internalName="ImageWidth" ma:readOnly="true">
      <xsd:simpleType>
        <xsd:restriction base="dms:Unknown"/>
      </xsd:simpleType>
    </xsd:element>
    <xsd:element name="ImageHeight" ma:index="8" nillable="true" ma:displayName="גובה תמונה" ma:internalName="ImageHeight" ma:readOnly="true">
      <xsd:simpleType>
        <xsd:restriction base="dms:Unknown"/>
      </xsd:simpleType>
    </xsd:element>
    <xsd:element name="ImageCreateDate" ma:index="9" nillable="true" ma:displayName="ת. צילום" ma:description="" ma:format="DateTime" ma:hidden="true" ma:internalName="ImageCreateDate">
      <xsd:simpleType>
        <xsd:restriction base="dms:DateTime"/>
      </xsd:simpleType>
    </xsd:element>
    <xsd:element name="Description" ma:index="10" nillable="true" ma:displayName="תיאור" ma:description="משמש כטקסט חלופי עבור התמונה." ma:hidden="true" ma:internalName="Description">
      <xsd:simpleType>
        <xsd:restriction base="dms:Note">
          <xsd:maxLength value="255"/>
        </xsd:restriction>
      </xsd:simpleType>
    </xsd:element>
    <xsd:element name="ThumbnailExists" ma:index="11" nillable="true" ma:displayName="תמונה ממוזערת קיימת" ma:default="FALSE" ma:hidden="true" ma:internalName="ThumbnailExists" ma:readOnly="true">
      <xsd:simpleType>
        <xsd:restriction base="dms:Boolean"/>
      </xsd:simpleType>
    </xsd:element>
    <xsd:element name="PreviewExists" ma:index="12" nillable="true" ma:displayName="תצוגה מקדימה קיימת" ma:default="FALSE" ma:hidden="true" ma:internalName="PreviewExists" ma:readOnly="true">
      <xsd:simpleType>
        <xsd:restriction base="dms:Boolean"/>
      </xsd:simpleType>
    </xsd:element>
    <xsd:element name="AlternateThumbnailUrl" ma:index="13" nillable="true" ma:displayName="כתובת URL של תמונת תצוגה מקדימה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סוג תוכן"/>
        <xsd:element ref="dc:title" minOccurs="0" maxOccurs="1" ma:index="6" ma:displayName="כותרת"/>
        <xsd:element ref="dc:subject" minOccurs="0" maxOccurs="1"/>
        <xsd:element ref="dc:description" minOccurs="0" maxOccurs="1"/>
        <xsd:element name="keywords" minOccurs="0" maxOccurs="1" type="xsd:string" ma:index="14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4b74278-1420-4dcd-869c-16370e1908a6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C02EB63-E6B7-471E-B8E1-B29A7AA63FC5}"/>
</file>

<file path=customXml/itemProps2.xml><?xml version="1.0" encoding="utf-8"?>
<ds:datastoreItem xmlns:ds="http://schemas.openxmlformats.org/officeDocument/2006/customXml" ds:itemID="{75EFDA87-95FB-40B7-BC6A-044ED7CFD99B}"/>
</file>

<file path=customXml/itemProps3.xml><?xml version="1.0" encoding="utf-8"?>
<ds:datastoreItem xmlns:ds="http://schemas.openxmlformats.org/officeDocument/2006/customXml" ds:itemID="{5D6BBF24-089D-42E1-AD65-7402AAD14884}"/>
</file>

<file path=customXml/itemProps4.xml><?xml version="1.0" encoding="utf-8"?>
<ds:datastoreItem xmlns:ds="http://schemas.openxmlformats.org/officeDocument/2006/customXml" ds:itemID="{4A076E4E-275D-47EE-AEA9-451086A00782}"/>
</file>

<file path=docProps/app.xml><?xml version="1.0" encoding="utf-8"?>
<Properties xmlns="http://schemas.openxmlformats.org/officeDocument/2006/extended-properties" xmlns:vt="http://schemas.openxmlformats.org/officeDocument/2006/docPropsVTypes">
  <TotalTime>8485</TotalTime>
  <Words>1466</Words>
  <Application>Microsoft Office PowerPoint</Application>
  <PresentationFormat>‫הצגה על המסך (4:3)</PresentationFormat>
  <Paragraphs>192</Paragraphs>
  <Slides>14</Slides>
  <Notes>3</Notes>
  <HiddenSlides>1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</vt:vector>
  </TitlesOfParts>
  <Company>IDF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הדרכה למפקד</dc:title>
  <dc:creator>s8118298</dc:creator>
  <cp:keywords/>
  <cp:lastModifiedBy>s5640423</cp:lastModifiedBy>
  <cp:revision>401</cp:revision>
  <dcterms:created xsi:type="dcterms:W3CDTF">2015-05-26T09:33:40Z</dcterms:created>
  <dcterms:modified xsi:type="dcterms:W3CDTF">2015-06-28T08:05:32Z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0x0101020029A608BB81C961428B244BF795314848</vt:lpwstr>
  </property>
  <property fmtid="{D5CDD505-2E9C-101B-9397-08002B2CF9AE}" pid="3" name="Order">
    <vt:r8>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vti_imgdate">
    <vt:lpwstr/>
  </property>
</Properties>
</file>