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D7%90%D7%AA%D7%A8%D7%99-%D7%99%D7%97%D7%99%D7%93%D7%95%D7%AA/%D7%99%D7%95%D7%9E%D7%9F-%D7%94%D7%9E%D7%9C%D7%97%D7%9E%D7%94/%D7%9B%D7%9C-%D7%94%D7%9B%D7%AA%D7%91%D7%95%D7%AA/%D7%94%D7%A4%D7%A6%D7%95%D7%AA/%D7%97%D7%99%D7%9C-%D7%AA%D7%95%D7%AA%D7%97%D7%A0%D7%99%D7%9D-%D7%A4%D7%92%D7%96%D7%99%D7%9D-%D7%9E%D7%9C%D7%97%D7%9E%D7%94-%D7%A2%D7%96%D7%94-%D7%AA%D7%99%D7%A2%D7%95%D7%93-%D7%99%D7%9B%D7%95%D7%9C%D7%95%D7%AA-%D7%9B%D7%9C%D7%99%D7%9D-%D7%98%D7%9B%D7%A0%D7%95%D7%9C%D7%95%D7%92%D7%99%D7%99%D7%9D-%D7%A1%D7%99%D7%95%D7%A2-%D7%90%D7%A9/" TargetMode="External"/><Relationship Id="rId5" Type="http://schemas.openxmlformats.org/officeDocument/2006/relationships/hyperlink" Target="https://www.idf.il/%D7%90%D7%AA%D7%A8%D7%99-%D7%99%D7%97%D7%99%D7%93%D7%95%D7%AA/%D7%99%D7%95%D7%9E%D7%9F-%D7%94%D7%9E%D7%9C%D7%97%D7%9E%D7%94/%D7%9B%D7%9C-%D7%94%D7%9B%D7%AA%D7%91%D7%95%D7%AA/%D7%94%D7%A4%D7%A6%D7%95%D7%AA/%D7%97%D7%99%D7%9C-%D7%AA%D7%95%D7%AA%D7%97%D7%A0%D7%99%D7%9D-%D7%A4%D7%92%D7%96%D7%99%D7%9D-%D7%9E%D7%9C%D7%97%D7%9E%D7%94-%D7%A2%D7%96%D7%94-%D7%AA%D7%99%D7%A2%D7%95%D7%93-%D7%99%D7%9B%D7%95%D7%9C%D7%95%D7%AA-%D7%9B%D7%9C%D7%99%D7%9D-%D7%98%D7%9B%D7%A0%D7%95%D7%9C%D7%95%D7%92%D7%99%D7%99%D7%9D-%D7%A1%D7%99%D7%95%D7%A2-%D7%90%D7%A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2,000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a:solidFill>
                  <a:schemeClr val="lt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ה-54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43" cy="866422"/>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29 </a:t>
              </a:r>
              <a:r>
                <a:rPr b="1" i="0" lang="en-US" sz="1600" u="none" cap="none" strike="noStrike">
                  <a:solidFill>
                    <a:srgbClr val="FFFFFF"/>
                  </a:solidFill>
                  <a:latin typeface="Assistant"/>
                  <a:ea typeface="Assistant"/>
                  <a:cs typeface="Assistant"/>
                  <a:sym typeface="Assistant"/>
                </a:rPr>
                <a:t>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ט"ז</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a:t>
              </a:r>
              <a:r>
                <a:rPr b="1" lang="en-US" sz="1000">
                  <a:solidFill>
                    <a:srgbClr val="FFFFFF"/>
                  </a:solidFill>
                  <a:latin typeface="Assistant"/>
                  <a:ea typeface="Assistant"/>
                  <a:cs typeface="Assistant"/>
                  <a:sym typeface="Assistant"/>
                </a:rPr>
                <a:t>7</a:t>
              </a:r>
              <a:r>
                <a:rPr b="1" lang="en-US" sz="1000">
                  <a:solidFill>
                    <a:srgbClr val="FFFFFF"/>
                  </a:solidFill>
                  <a:latin typeface="Assistant"/>
                  <a:ea typeface="Assistant"/>
                  <a:cs typeface="Assistant"/>
                  <a:sym typeface="Assistant"/>
                </a:rPr>
                <a:t>:00)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4548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chemeClr val="lt1"/>
                </a:solidFill>
                <a:latin typeface="Assistant"/>
                <a:ea typeface="Assistant"/>
                <a:cs typeface="Assistant"/>
                <a:sym typeface="Assistant"/>
              </a:rPr>
              <a:t>השבוע השמיני למלחמה</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הדרום:</a:t>
            </a:r>
            <a:endParaRPr sz="1200">
              <a:solidFill>
                <a:schemeClr val="dk1"/>
              </a:solidFill>
              <a:latin typeface="Assistant"/>
              <a:ea typeface="Assistant"/>
              <a:cs typeface="Assistant"/>
              <a:sym typeface="Assistant"/>
            </a:endParaRPr>
          </a:p>
          <a:p>
            <a:pPr indent="-304800" lvl="0" marL="457200" marR="127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מנצל את ימי ההפוגה המבצעית לטובת </a:t>
            </a:r>
            <a:r>
              <a:rPr b="1" lang="en-US" sz="1200">
                <a:solidFill>
                  <a:schemeClr val="dk1"/>
                </a:solidFill>
                <a:latin typeface="Assistant"/>
                <a:ea typeface="Assistant"/>
                <a:cs typeface="Assistant"/>
                <a:sym typeface="Assistant"/>
              </a:rPr>
              <a:t>למידה והפקת מסקנות</a:t>
            </a:r>
            <a:r>
              <a:rPr lang="en-US" sz="1200">
                <a:solidFill>
                  <a:schemeClr val="dk1"/>
                </a:solidFill>
                <a:latin typeface="Assistant"/>
                <a:ea typeface="Assistant"/>
                <a:cs typeface="Assistant"/>
                <a:sym typeface="Assistant"/>
              </a:rPr>
              <a:t>, לצד </a:t>
            </a:r>
            <a:r>
              <a:rPr b="1" lang="en-US" sz="1200">
                <a:solidFill>
                  <a:schemeClr val="dk1"/>
                </a:solidFill>
                <a:latin typeface="Assistant"/>
                <a:ea typeface="Assistant"/>
                <a:cs typeface="Assistant"/>
                <a:sym typeface="Assistant"/>
              </a:rPr>
              <a:t>מוכנות להמשך הלחימה</a:t>
            </a:r>
            <a:r>
              <a:rPr lang="en-US" sz="1200">
                <a:solidFill>
                  <a:schemeClr val="dk1"/>
                </a:solidFill>
                <a:latin typeface="Assistant"/>
                <a:ea typeface="Assistant"/>
                <a:cs typeface="Assistant"/>
                <a:sym typeface="Assistant"/>
              </a:rPr>
              <a:t>, אישורי תוכניות ושיפור מוכנות הכוחות.</a:t>
            </a:r>
            <a:endParaRPr sz="1200">
              <a:solidFill>
                <a:schemeClr val="dk1"/>
              </a:solidFill>
              <a:latin typeface="Assistant"/>
              <a:ea typeface="Assistant"/>
              <a:cs typeface="Assistant"/>
              <a:sym typeface="Assistant"/>
            </a:endParaRPr>
          </a:p>
          <a:p>
            <a:pPr indent="-304800" lvl="0" marL="457200" marR="127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ביום שני, פיקוד הדרום קיים פורום למידה מבצעי. בפורום, בראשות מפקד פיקוד הדרום לקחו חלק ראש אגף המבצעים, מפקד זרוע היבשה, ומפקד חיל האוויר ומפקדי האוגדות המתמרנות. מפקדי החטיבות הציגו לקחים מרכזיים מהלחימה עד כה ואת התוכניות המבצעיות להמשך, ודנו בטכניקות קרביות, משמעת מבצעית, אופן פעולת כוחותינו ותובנות על פעילות האויב. </a:t>
            </a:r>
            <a:endParaRPr sz="1200">
              <a:solidFill>
                <a:schemeClr val="dk1"/>
              </a:solidFill>
              <a:latin typeface="Assistant"/>
              <a:ea typeface="Assistant"/>
              <a:cs typeface="Assistant"/>
              <a:sym typeface="Assistant"/>
            </a:endParaRPr>
          </a:p>
          <a:p>
            <a:pPr indent="-304800" lvl="0" marL="457200" marR="127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מתאים את פעולותיו להנחיות הדרג המדיני במסגרת המתווה להשבת החטופים </a:t>
            </a:r>
            <a:r>
              <a:rPr b="1" lang="en-US" sz="1200">
                <a:solidFill>
                  <a:schemeClr val="dk1"/>
                </a:solidFill>
                <a:latin typeface="Assistant"/>
                <a:ea typeface="Assistant"/>
                <a:cs typeface="Assistant"/>
                <a:sym typeface="Assistant"/>
              </a:rPr>
              <a:t>וערוך לכל תרחיש</a:t>
            </a:r>
            <a:r>
              <a:rPr lang="en-US" sz="1200">
                <a:solidFill>
                  <a:schemeClr val="dk1"/>
                </a:solidFill>
                <a:latin typeface="Assistant"/>
                <a:ea typeface="Assistant"/>
                <a:cs typeface="Assistant"/>
                <a:sym typeface="Assistant"/>
              </a:rPr>
              <a:t>. לפנינו עוד דרך ארוכה עד למימוש מטרות המלחמה ונוסיף להילחם ברצועת עזה ככל שיידרש.</a:t>
            </a:r>
            <a:endParaRPr b="1"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sz="1300">
              <a:solidFill>
                <a:srgbClr val="30323F"/>
              </a:solidFill>
              <a:highlight>
                <a:srgbClr val="F1F6FB"/>
              </a:highlight>
            </a:endParaRPr>
          </a:p>
          <a:p>
            <a:pPr indent="0" lvl="0" marL="0" marR="0" rtl="1" algn="just">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יהודה ושומרון:</a:t>
            </a:r>
            <a:endParaRPr b="1" sz="13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במבצע לסיכול טרור במחנה הפליטים ג'נין שבחטיבת מנשה </a:t>
            </a:r>
            <a:r>
              <a:rPr b="1" lang="en-US" sz="1100">
                <a:solidFill>
                  <a:schemeClr val="dk1"/>
                </a:solidFill>
                <a:latin typeface="Assistant"/>
                <a:ea typeface="Assistant"/>
                <a:cs typeface="Assistant"/>
                <a:sym typeface="Assistant"/>
              </a:rPr>
              <a:t>חוסל מוחמד זביידי</a:t>
            </a:r>
            <a:r>
              <a:rPr lang="en-US" sz="1100">
                <a:solidFill>
                  <a:schemeClr val="dk1"/>
                </a:solidFill>
                <a:latin typeface="Assistant"/>
                <a:ea typeface="Assistant"/>
                <a:cs typeface="Assistant"/>
                <a:sym typeface="Assistant"/>
              </a:rPr>
              <a:t>, מפקד מחנה הפליטים ג'נין. זביידי, פעיל גא"פ (הג'יהאד האסלאמי הפלסטיני) בכיר, מהמחבלים המרכזיים במחנה הפליטים ג'נין,</a:t>
            </a:r>
            <a:r>
              <a:rPr b="1" lang="en-US" sz="1100">
                <a:solidFill>
                  <a:schemeClr val="dk1"/>
                </a:solidFill>
                <a:latin typeface="Assistant"/>
                <a:ea typeface="Assistant"/>
                <a:cs typeface="Assistant"/>
                <a:sym typeface="Assistant"/>
              </a:rPr>
              <a:t> היה מעורב בפעילות טרור נרחבת וביצע פיגועי ירי </a:t>
            </a:r>
            <a:r>
              <a:rPr lang="en-US" sz="1100">
                <a:solidFill>
                  <a:schemeClr val="dk1"/>
                </a:solidFill>
                <a:latin typeface="Assistant"/>
                <a:ea typeface="Assistant"/>
                <a:cs typeface="Assistant"/>
                <a:sym typeface="Assistant"/>
              </a:rPr>
              <a:t>וכן קידם פיגועים נוספים במתווים שונים. זביידי הופלל בחקירות כמעורב בציר אספקת רכבים לפיגועים ובשילוח מחבלים.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במהלך המבצע</a:t>
            </a:r>
            <a:r>
              <a:rPr b="1" lang="en-US" sz="1100">
                <a:solidFill>
                  <a:schemeClr val="dk1"/>
                </a:solidFill>
                <a:latin typeface="Assistant"/>
                <a:ea typeface="Assistant"/>
                <a:cs typeface="Assistant"/>
                <a:sym typeface="Assistant"/>
              </a:rPr>
              <a:t> נעצרו 17 מבוקשים </a:t>
            </a:r>
            <a:r>
              <a:rPr lang="en-US" sz="1100">
                <a:solidFill>
                  <a:schemeClr val="dk1"/>
                </a:solidFill>
                <a:latin typeface="Assistant"/>
                <a:ea typeface="Assistant"/>
                <a:cs typeface="Assistant"/>
                <a:sym typeface="Assistant"/>
              </a:rPr>
              <a:t>ובסריקות אחר אמצעי לחימה איתרו הכוחות והחרימו נשקים, מטענים מאולתרים, תחמושת וציוד צבאי. </a:t>
            </a:r>
            <a:r>
              <a:rPr b="1" lang="en-US" sz="1100">
                <a:solidFill>
                  <a:schemeClr val="dk1"/>
                </a:solidFill>
                <a:latin typeface="Assistant"/>
                <a:ea typeface="Assistant"/>
                <a:cs typeface="Assistant"/>
                <a:sym typeface="Assistant"/>
              </a:rPr>
              <a:t>במהלך הפעילות התפתחו חילופי אש והושלכו מטענים לעבר הכוחות אשר ירו במחבלים ופגעו בהם.</a:t>
            </a:r>
            <a:endParaRPr b="1"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הלילה כלי טיס של צה"ל תקף חוליית מחבלים חמושה שזוהתה במרחב וסיכנה את כוחותינו. במבצע </a:t>
            </a:r>
            <a:r>
              <a:rPr b="1" lang="en-US" sz="1100">
                <a:solidFill>
                  <a:schemeClr val="dk1"/>
                </a:solidFill>
                <a:latin typeface="Assistant"/>
                <a:ea typeface="Assistant"/>
                <a:cs typeface="Assistant"/>
                <a:sym typeface="Assistant"/>
              </a:rPr>
              <a:t>הלוחמים איתרו והשמידו פיר תת קרקעי ומחרטה לייצור אמצעי לחימה</a:t>
            </a:r>
            <a:r>
              <a:rPr lang="en-US" sz="11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במחנה הפליטים עקבת ג'אבר </a:t>
            </a:r>
            <a:r>
              <a:rPr b="1" lang="en-US" sz="1100">
                <a:solidFill>
                  <a:schemeClr val="dk1"/>
                </a:solidFill>
                <a:latin typeface="Assistant"/>
                <a:ea typeface="Assistant"/>
                <a:cs typeface="Assistant"/>
                <a:sym typeface="Assistant"/>
              </a:rPr>
              <a:t>הלוחמים השמידו מטענים</a:t>
            </a:r>
            <a:r>
              <a:rPr lang="en-US" sz="1100">
                <a:solidFill>
                  <a:schemeClr val="dk1"/>
                </a:solidFill>
                <a:latin typeface="Assistant"/>
                <a:ea typeface="Assistant"/>
                <a:cs typeface="Assistant"/>
                <a:sym typeface="Assistant"/>
              </a:rPr>
              <a:t> שאותרו ובחברון </a:t>
            </a:r>
            <a:r>
              <a:rPr b="1" lang="en-US" sz="1100">
                <a:solidFill>
                  <a:schemeClr val="dk1"/>
                </a:solidFill>
                <a:latin typeface="Assistant"/>
                <a:ea typeface="Assistant"/>
                <a:cs typeface="Assistant"/>
                <a:sym typeface="Assistant"/>
              </a:rPr>
              <a:t>נעצרו חמישה מבוקשים בהם בכיר חמאס והוחרמו דגלי חמאס.</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אירועים מרכזיים מהימים האחרונים:</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0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85750" lvl="0" marL="457200" rtl="1" algn="just">
              <a:lnSpc>
                <a:spcPct val="115000"/>
              </a:lnSpc>
              <a:spcBef>
                <a:spcPts val="0"/>
              </a:spcBef>
              <a:spcAft>
                <a:spcPts val="0"/>
              </a:spcAft>
              <a:buClr>
                <a:schemeClr val="dk1"/>
              </a:buClr>
              <a:buSzPts val="900"/>
              <a:buFont typeface="Assistant"/>
              <a:buChar char="●"/>
            </a:pPr>
            <a:r>
              <a:rPr lang="en-US" sz="1000">
                <a:solidFill>
                  <a:schemeClr val="dk1"/>
                </a:solidFill>
                <a:latin typeface="Assistant"/>
                <a:ea typeface="Assistant"/>
                <a:cs typeface="Assistant"/>
                <a:sym typeface="Assistant"/>
              </a:rPr>
              <a:t>עד כה, במסגרת המתווה לשחרור החטופים שחרר ארגון הטרור חמאס כ-60 אזרחים ישראלים, בהם 22 ילדים.</a:t>
            </a:r>
            <a:endParaRPr sz="1000">
              <a:solidFill>
                <a:schemeClr val="dk1"/>
              </a:solidFill>
              <a:latin typeface="Assistant"/>
              <a:ea typeface="Assistant"/>
              <a:cs typeface="Assistant"/>
              <a:sym typeface="Assistant"/>
            </a:endParaRPr>
          </a:p>
          <a:p>
            <a:pPr indent="-285750" lvl="0" marL="457200" rtl="1" algn="just">
              <a:lnSpc>
                <a:spcPct val="115000"/>
              </a:lnSpc>
              <a:spcBef>
                <a:spcPts val="0"/>
              </a:spcBef>
              <a:spcAft>
                <a:spcPts val="0"/>
              </a:spcAft>
              <a:buClr>
                <a:schemeClr val="dk1"/>
              </a:buClr>
              <a:buSzPts val="900"/>
              <a:buFont typeface="Assistant"/>
              <a:buChar char="●"/>
            </a:pPr>
            <a:r>
              <a:rPr lang="en-US" sz="1000">
                <a:solidFill>
                  <a:schemeClr val="dk1"/>
                </a:solidFill>
                <a:latin typeface="Assistant"/>
                <a:ea typeface="Assistant"/>
                <a:cs typeface="Assistant"/>
                <a:sym typeface="Assistant"/>
              </a:rPr>
              <a:t>מתחילת המלחמה </a:t>
            </a:r>
            <a:r>
              <a:rPr lang="en-US" sz="1000">
                <a:solidFill>
                  <a:schemeClr val="dk1"/>
                </a:solidFill>
                <a:uFill>
                  <a:noFill/>
                </a:uFill>
                <a:latin typeface="Assistant"/>
                <a:ea typeface="Assistant"/>
                <a:cs typeface="Assistant"/>
                <a:sym typeface="Assistant"/>
                <a:hlinkClick r:id="rId4">
                  <a:extLst>
                    <a:ext uri="{A12FA001-AC4F-418D-AE19-62706E023703}">
                      <ahyp:hlinkClr val="tx"/>
                    </a:ext>
                  </a:extLst>
                </a:hlinkClick>
              </a:rPr>
              <a:t>פועלות </a:t>
            </a:r>
            <a:r>
              <a:rPr b="1" lang="en-US" sz="1000">
                <a:solidFill>
                  <a:schemeClr val="dk1"/>
                </a:solidFill>
                <a:uFill>
                  <a:noFill/>
                </a:uFill>
                <a:latin typeface="Assistant"/>
                <a:ea typeface="Assistant"/>
                <a:cs typeface="Assistant"/>
                <a:sym typeface="Assistant"/>
                <a:hlinkClick r:id="rId5">
                  <a:extLst>
                    <a:ext uri="{A12FA001-AC4F-418D-AE19-62706E023703}">
                      <ahyp:hlinkClr val="tx"/>
                    </a:ext>
                  </a:extLst>
                </a:hlinkClick>
              </a:rPr>
              <a:t>חטיבות האש</a:t>
            </a:r>
            <a:r>
              <a:rPr b="1" lang="en-US" sz="1000">
                <a:solidFill>
                  <a:schemeClr val="dk1"/>
                </a:solidFill>
                <a:latin typeface="Assistant"/>
                <a:ea typeface="Assistant"/>
                <a:cs typeface="Assistant"/>
                <a:sym typeface="Assistant"/>
              </a:rPr>
              <a:t> של חיל התותחנים</a:t>
            </a:r>
            <a:r>
              <a:rPr lang="en-US" sz="1000">
                <a:solidFill>
                  <a:schemeClr val="dk1"/>
                </a:solidFill>
                <a:latin typeface="Assistant"/>
                <a:ea typeface="Assistant"/>
                <a:cs typeface="Assistant"/>
                <a:sym typeface="Assistant"/>
              </a:rPr>
              <a:t> ומביאות לשדה הקרב את היכולות הייחודיות וליווי האש הצמוד ללוחמים בשטח. במהלך ימי הלחימה ירו הכוחות יותר מ-100,000 פגזים, יותר מ-90,000 מהם ברצועת עזה לתקיפת מטרות וליווי הכוחות המתמרנים.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טרם כניסת ימי ההפוגה לתוקף, </a:t>
            </a:r>
            <a:r>
              <a:rPr lang="en-US" sz="1000">
                <a:solidFill>
                  <a:schemeClr val="dk1"/>
                </a:solidFill>
                <a:latin typeface="Assistant"/>
                <a:ea typeface="Assistant"/>
                <a:cs typeface="Assistant"/>
                <a:sym typeface="Assistant"/>
              </a:rPr>
              <a:t>כוחות צה"ל הרחיבו את פעילותם </a:t>
            </a:r>
            <a:r>
              <a:rPr b="1" lang="en-US" sz="1000">
                <a:solidFill>
                  <a:schemeClr val="dk1"/>
                </a:solidFill>
                <a:latin typeface="Assistant"/>
                <a:ea typeface="Assistant"/>
                <a:cs typeface="Assistant"/>
                <a:sym typeface="Assistant"/>
              </a:rPr>
              <a:t>ברצועת עזה</a:t>
            </a:r>
            <a:r>
              <a:rPr lang="en-US" sz="1000">
                <a:solidFill>
                  <a:schemeClr val="dk1"/>
                </a:solidFill>
                <a:latin typeface="Assistant"/>
                <a:ea typeface="Assistant"/>
                <a:cs typeface="Assistant"/>
                <a:sym typeface="Assistant"/>
              </a:rPr>
              <a:t> תוך התמקדות במרכזים של חמאס באזור העיר עזה. פעולות אלו הפעילו לחץ כבד על חמאס והובילו להישגים מבצעיים רבים ולוקחים בהם חלק כוחות חי"ר, שריון, הנדסה ותותחנים הפועלים בשיתוף אמ"ן והשב"כ ומלווים בידי חיל האוויר וחיל הים, </a:t>
            </a:r>
            <a:r>
              <a:rPr b="1" lang="en-US" sz="1000">
                <a:solidFill>
                  <a:schemeClr val="dk1"/>
                </a:solidFill>
                <a:latin typeface="Assistant"/>
                <a:ea typeface="Assistant"/>
                <a:cs typeface="Assistant"/>
                <a:sym typeface="Assistant"/>
              </a:rPr>
              <a:t>צה"ל השתלט בפעולותיו בצפון רצועת עזה על שורת מעוזים של חמאס</a:t>
            </a:r>
            <a:r>
              <a:rPr lang="en-US" sz="1000">
                <a:solidFill>
                  <a:schemeClr val="dk1"/>
                </a:solidFill>
                <a:latin typeface="Assistant"/>
                <a:ea typeface="Assistant"/>
                <a:cs typeface="Assistant"/>
                <a:sym typeface="Assistant"/>
              </a:rPr>
              <a:t>, כשהוא פועל על-פי תכנית פעולה ברורה, תופס מודיעין, משמיד אמצעי לחימה והורס תשתיות בתת-הקרקע.</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000">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63500" lvl="0" marL="2286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        לאור הפסקת האש בדרום, נשמר שקט מתוח וכוננות גבוהה. כוחותינו ממשיכים להגיב בנחישות</a:t>
            </a:r>
            <a:endParaRPr sz="10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rPr b="1" lang="en-US" sz="1000">
                <a:solidFill>
                  <a:schemeClr val="dk1"/>
                </a:solidFill>
                <a:latin typeface="Assistant"/>
                <a:ea typeface="Assistant"/>
                <a:cs typeface="Assistant"/>
                <a:sym typeface="Assistant"/>
              </a:rPr>
              <a:t>כדי להסיר כל איום הנשקף לעורף ישראל</a:t>
            </a:r>
            <a:r>
              <a:rPr lang="en-US" sz="1000">
                <a:solidFill>
                  <a:schemeClr val="dk1"/>
                </a:solidFill>
                <a:latin typeface="Assistant"/>
                <a:ea typeface="Assistant"/>
                <a:cs typeface="Assistant"/>
                <a:sym typeface="Assistant"/>
              </a:rPr>
              <a:t>.</a:t>
            </a:r>
            <a:r>
              <a:rPr b="1" lang="en-US" sz="1000">
                <a:solidFill>
                  <a:schemeClr val="dk1"/>
                </a:solidFill>
                <a:latin typeface="Assistant"/>
                <a:ea typeface="Assistant"/>
                <a:cs typeface="Assistant"/>
                <a:sym typeface="Assistant"/>
              </a:rPr>
              <a:t> </a:t>
            </a: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000">
                <a:solidFill>
                  <a:schemeClr val="dk1"/>
                </a:solidFill>
                <a:latin typeface="Assistant"/>
                <a:ea typeface="Assistant"/>
                <a:cs typeface="Assistant"/>
                <a:sym typeface="Assistant"/>
              </a:rPr>
              <a:t>בגזרת יהודה ושומרון:</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עוצר מבוקשים ופוגע בתשתיות טרור.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עד כה נעצרו מתחילת המלחמה כ-2,000 מבוקשים בגזרה, כ-1,100 מהם משוייכים לארגון הטרור חמאס.</a:t>
            </a:r>
            <a:endParaRPr b="1" sz="9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