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2,600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ה-92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6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כ"ה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19:30)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השלושה עשר למלחמה</a:t>
            </a:r>
            <a:endParaRPr i="1" sz="12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br>
              <a:rPr b="1" i="1" lang="en-US" sz="1300">
                <a:solidFill>
                  <a:schemeClr val="dk1"/>
                </a:solidFill>
                <a:latin typeface="Assistant"/>
                <a:ea typeface="Assistant"/>
                <a:cs typeface="Assistant"/>
                <a:sym typeface="Assistant"/>
              </a:rPr>
            </a:br>
            <a:r>
              <a:rPr b="1" i="1" lang="en-US" sz="1300">
                <a:solidFill>
                  <a:schemeClr val="dk1"/>
                </a:solidFill>
                <a:latin typeface="Assistant"/>
                <a:ea typeface="Assistant"/>
                <a:cs typeface="Assistant"/>
                <a:sym typeface="Assistant"/>
              </a:rPr>
              <a:t>"</a:t>
            </a:r>
            <a:r>
              <a:rPr b="1" i="1" lang="en-US" sz="1200">
                <a:solidFill>
                  <a:schemeClr val="dk1"/>
                </a:solidFill>
                <a:latin typeface="Assistant"/>
                <a:ea typeface="Assistant"/>
                <a:cs typeface="Assistant"/>
                <a:sym typeface="Assistant"/>
              </a:rPr>
              <a:t>אתם הוכחתם במעשים,  בהובלה, ובדוגמה האישית שלכם, שאתם עמוד האש של החברה והמדינה בישראל. אתם הוכחתם שאתם מסוגלים להילחם ולנצח. לעשות את זה בתנאים מורכבים. אתם הוכחתם שמדינת ישראל והחברה הישראלית נשענת עליכם ואני חושב שאתם פשוט כולכם ראויים לציון. לא תמה לנו המשימה.  היא עוד ארוכה, מורכבת, אבל עם כאלה מפקדים, יחידות וגדודים בהחלט יש על מי לסמוך</a:t>
            </a:r>
            <a:r>
              <a:rPr b="1" i="1" lang="en-US" sz="1300">
                <a:solidFill>
                  <a:schemeClr val="dk1"/>
                </a:solidFill>
                <a:latin typeface="Assistant"/>
                <a:ea typeface="Assistant"/>
                <a:cs typeface="Assistant"/>
                <a:sym typeface="Assistant"/>
              </a:rPr>
              <a:t>"</a:t>
            </a:r>
            <a:endParaRPr b="1" i="1" sz="13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100">
                <a:solidFill>
                  <a:schemeClr val="dk1"/>
                </a:solidFill>
                <a:latin typeface="Assistant"/>
                <a:ea typeface="Assistant"/>
                <a:cs typeface="Assistant"/>
                <a:sym typeface="Assistant"/>
              </a:rPr>
              <a:t>מפקד פיקוד דרום, אלוף ירון פינקלמן</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t/>
            </a:r>
            <a:endParaRPr b="1" i="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השבוע, התקיים פורום למידה מבצעית למפקדים במילואים בפיקוד הדרום בראשות מפקד פיקוד הדרום, אלוף ירון פינקלמן.</a:t>
            </a:r>
            <a:r>
              <a:rPr lang="en-US" sz="1000">
                <a:solidFill>
                  <a:schemeClr val="dk1"/>
                </a:solidFill>
                <a:latin typeface="Assistant"/>
                <a:ea typeface="Assistant"/>
                <a:cs typeface="Assistant"/>
                <a:sym typeface="Assistant"/>
              </a:rPr>
              <a:t> בפורום הציגו מפקדי החטיבות והגדודים לקחים מרכזיים מהלחימה עד כה, תובנות בנושא שירות המילואים ואת התכניות המבצעיות להמשך.</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אמש, </a:t>
            </a:r>
            <a:r>
              <a:rPr b="1" lang="en-US" sz="1000">
                <a:solidFill>
                  <a:schemeClr val="dk1"/>
                </a:solidFill>
                <a:latin typeface="Assistant"/>
                <a:ea typeface="Assistant"/>
                <a:cs typeface="Assistant"/>
                <a:sym typeface="Assistant"/>
              </a:rPr>
              <a:t>הרמטכ"ל וראש השב"כ נכנסו למנהרות החמאס בלב חאן יונס </a:t>
            </a:r>
            <a:r>
              <a:rPr lang="en-US" sz="1000">
                <a:solidFill>
                  <a:schemeClr val="dk1"/>
                </a:solidFill>
                <a:latin typeface="Assistant"/>
                <a:ea typeface="Assistant"/>
                <a:cs typeface="Assistant"/>
                <a:sym typeface="Assistant"/>
              </a:rPr>
              <a:t>יחד עם מפקד פיקוד הדרום, ראש אגף המודיעין, מפקד אוגדה 98 ולוחמי יחידה מיוחדת.</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צק"ח 14 פשט לצד לוחמי יחידת יהל"ם על תשתית טרור של ארגון חמאס הכוללת שבעה פירים המובילים למנהרות</a:t>
            </a:r>
            <a:r>
              <a:rPr lang="en-US" sz="1000">
                <a:solidFill>
                  <a:schemeClr val="dk1"/>
                </a:solidFill>
                <a:latin typeface="Assistant"/>
                <a:ea typeface="Assistant"/>
                <a:cs typeface="Assistant"/>
                <a:sym typeface="Assistant"/>
              </a:rPr>
              <a:t> ובתוכן חדרי שהייה של מחבלים. תשתית הטרור ממוקמת מתחת לבית המלון "בלו ביץ'" בצפון הרצועה הסמוך לשפת הים. לוחמי יחידת יהל"ם חקרו את תוואי המנהור, והשבוע השמידו את התשתית. במסגרת פעילות הכוחות במרחב המלון הלוחמים נתקלו במחבלים וחיסלו חלק מהם.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צק"ח 179 פשטו בהכוונה מודיעינית על מרחב בעיר עזה ממנו בוצע ירי לעבר כוחותינו בימים האחרונים.</a:t>
            </a:r>
            <a:r>
              <a:rPr lang="en-US" sz="1000">
                <a:solidFill>
                  <a:schemeClr val="dk1"/>
                </a:solidFill>
                <a:latin typeface="Assistant"/>
                <a:ea typeface="Assistant"/>
                <a:cs typeface="Assistant"/>
                <a:sym typeface="Assistant"/>
              </a:rPr>
              <a:t> הלוחמים איתרו בתוך מרפאה שקים של אונר"א בהם ארגון הטרור חמאס החביא וסטים צבאיים של פעילי נוח'בה. במבנה סמוך אותרו מטולי RPG, נשקים מסוג קלאצ'ניקוב ותחמושת.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צק"ח צנחנים איתרו מחסן אמל"ח </a:t>
            </a:r>
            <a:r>
              <a:rPr lang="en-US" sz="1000">
                <a:solidFill>
                  <a:schemeClr val="dk1"/>
                </a:solidFill>
                <a:latin typeface="Assistant"/>
                <a:ea typeface="Assistant"/>
                <a:cs typeface="Assistant"/>
                <a:sym typeface="Assistant"/>
              </a:rPr>
              <a:t>ובו עשרות נשקים, מחסניות, מטענים להפעלה מרחוק ומספר מטולי RPG. כוחות מיחידת יהל"ם יחד עם לוחמי סיירת צנחנים השמידו את המחסן.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בבית לאהיא ובאלפורקאן, מכלולי האש של אוגדת עזה, חטיבת הנח"ל וחטיבת האש 215 </a:t>
            </a:r>
            <a:r>
              <a:rPr lang="en-US" sz="1000">
                <a:solidFill>
                  <a:schemeClr val="dk1"/>
                </a:solidFill>
                <a:latin typeface="Assistant"/>
                <a:ea typeface="Assistant"/>
                <a:cs typeface="Assistant"/>
                <a:sym typeface="Assistant"/>
              </a:rPr>
              <a:t>זיהו מספר מחבלים שמפעילים רחפנים על מנת לפגוע בכוחותינו. כלי טיס מאוישים מרחוק חיסלו את המחבלים.</a:t>
            </a:r>
            <a:r>
              <a:rPr lang="en-US" sz="1350">
                <a:solidFill>
                  <a:srgbClr val="30323F"/>
                </a:solidFill>
                <a:highlight>
                  <a:srgbClr val="F1F6FB"/>
                </a:highlight>
              </a:rPr>
              <a:t> </a:t>
            </a:r>
            <a:endParaRPr sz="1350">
              <a:solidFill>
                <a:srgbClr val="30323F"/>
              </a:solidFill>
              <a:highlight>
                <a:srgbClr val="F1F6FB"/>
              </a:highligh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יחידות אגוז </a:t>
            </a:r>
            <a:r>
              <a:rPr lang="en-US" sz="1000">
                <a:solidFill>
                  <a:schemeClr val="dk1"/>
                </a:solidFill>
                <a:latin typeface="Assistant"/>
                <a:ea typeface="Assistant"/>
                <a:cs typeface="Assistant"/>
                <a:sym typeface="Assistant"/>
              </a:rPr>
              <a:t>הפועלים בעומק מרחב חאן יונס, </a:t>
            </a:r>
            <a:r>
              <a:rPr b="1" lang="en-US" sz="1000">
                <a:solidFill>
                  <a:schemeClr val="dk1"/>
                </a:solidFill>
                <a:latin typeface="Assistant"/>
                <a:ea typeface="Assistant"/>
                <a:cs typeface="Assistant"/>
                <a:sym typeface="Assistant"/>
              </a:rPr>
              <a:t>פשטו על תשתית טרור הממוקמת בבית ספר בשכונת בני סוהילה. </a:t>
            </a:r>
            <a:r>
              <a:rPr lang="en-US" sz="1000">
                <a:solidFill>
                  <a:schemeClr val="dk1"/>
                </a:solidFill>
                <a:latin typeface="Assistant"/>
                <a:ea typeface="Assistant"/>
                <a:cs typeface="Assistant"/>
                <a:sym typeface="Assistant"/>
              </a:rPr>
              <a:t>הלוחמים נתקלו במחבלים, השיבו באש וחיסלו שלושה מחבלים שעל גופותיהם נמצאו טילי RPG. בנוסף פשטו הלוחמים על תשתיות טרור</a:t>
            </a:r>
            <a:r>
              <a:rPr b="1" lang="en-US" sz="1000">
                <a:solidFill>
                  <a:schemeClr val="dk1"/>
                </a:solidFill>
                <a:latin typeface="Assistant"/>
                <a:ea typeface="Assistant"/>
                <a:cs typeface="Assistant"/>
                <a:sym typeface="Assistant"/>
              </a:rPr>
              <a:t> ומצאו מידע מודיעיני רב על חטיבת חאן יונס.</a:t>
            </a:r>
            <a:r>
              <a:rPr lang="en-US" sz="1350">
                <a:solidFill>
                  <a:srgbClr val="30323F"/>
                </a:solidFill>
                <a:highlight>
                  <a:srgbClr val="F1F6FB"/>
                </a:highlight>
              </a:rPr>
              <a:t> </a:t>
            </a:r>
            <a:endParaRPr sz="1350">
              <a:solidFill>
                <a:srgbClr val="30323F"/>
              </a:solidFill>
              <a:highlight>
                <a:srgbClr val="F1F6FB"/>
              </a:highligh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sz="13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הבוקר, זוהו כ-40 שיגורים משטח לבנון </a:t>
            </a:r>
            <a:r>
              <a:rPr lang="en-US" sz="1000">
                <a:solidFill>
                  <a:schemeClr val="dk1"/>
                </a:solidFill>
                <a:latin typeface="Assistant"/>
                <a:ea typeface="Assistant"/>
                <a:cs typeface="Assistant"/>
                <a:sym typeface="Assistant"/>
              </a:rPr>
              <a:t>שחצו לשטח ישראל במרחב מירון. </a:t>
            </a:r>
            <a:r>
              <a:rPr b="1" lang="en-US" sz="1000">
                <a:solidFill>
                  <a:schemeClr val="dk1"/>
                </a:solidFill>
                <a:latin typeface="Assistant"/>
                <a:ea typeface="Assistant"/>
                <a:cs typeface="Assistant"/>
                <a:sym typeface="Assistant"/>
              </a:rPr>
              <a:t>צה"ל תקף חוליית מחבלים</a:t>
            </a:r>
            <a:r>
              <a:rPr lang="en-US" sz="1000">
                <a:solidFill>
                  <a:schemeClr val="dk1"/>
                </a:solidFill>
                <a:latin typeface="Assistant"/>
                <a:ea typeface="Assistant"/>
                <a:cs typeface="Assistant"/>
                <a:sym typeface="Assistant"/>
              </a:rPr>
              <a:t> שלקחה חלק בשיגורים.</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מטוסי קרב של חיל האוויר תקפו שני מתחמים צבאיים של ארגון הטרור חיזבאללה.</a:t>
            </a:r>
            <a:r>
              <a:rPr lang="en-US" sz="1000">
                <a:solidFill>
                  <a:schemeClr val="dk1"/>
                </a:solidFill>
                <a:latin typeface="Assistant"/>
                <a:ea typeface="Assistant"/>
                <a:cs typeface="Assistant"/>
                <a:sym typeface="Assistant"/>
              </a:rPr>
              <a:t> המתחמים היוו נכסים משמעותיים עבור הארגון, ביניהם מתחם צבאי בשימוש יחידת טילי קרקע אוויר. </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כלי טיס של חיל האוויר וכוחות צה"ל נוספים תקפו שורת מטרות של ארגון הטרור חיזבאללה במרחבים בדרום לבנון.</a:t>
            </a:r>
            <a:r>
              <a:rPr lang="en-US" sz="1000">
                <a:solidFill>
                  <a:schemeClr val="dk1"/>
                </a:solidFill>
                <a:latin typeface="Assistant"/>
                <a:ea typeface="Assistant"/>
                <a:cs typeface="Assistant"/>
                <a:sym typeface="Assistant"/>
              </a:rPr>
              <a:t> בין המטרות שהותקפו- תשתיות טרור, חוליית מחבלים, עמדת שיגור ומפקדה מבצעית.</a:t>
            </a:r>
            <a:endParaRPr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500">
              <a:solidFill>
                <a:srgbClr val="30323F"/>
              </a:solidFill>
              <a:highlight>
                <a:srgbClr val="F1F6FB"/>
              </a:highlight>
            </a:endParaRPr>
          </a:p>
          <a:p>
            <a:pPr indent="0" lvl="0" marL="0" marR="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sz="1350">
              <a:solidFill>
                <a:srgbClr val="30323F"/>
              </a:solidFill>
              <a:highlight>
                <a:srgbClr val="F1F6FB"/>
              </a:highligh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במבצע לסיכול טרור בכפר קטנה </a:t>
            </a:r>
            <a:r>
              <a:rPr lang="en-US" sz="1000">
                <a:solidFill>
                  <a:schemeClr val="dk1"/>
                </a:solidFill>
                <a:latin typeface="Assistant"/>
                <a:ea typeface="Assistant"/>
                <a:cs typeface="Assistant"/>
                <a:sym typeface="Assistant"/>
              </a:rPr>
              <a:t>בפיקוד חטיבת בנימין שנמשך כ-10 שעות, </a:t>
            </a:r>
            <a:r>
              <a:rPr b="1" lang="en-US" sz="1000">
                <a:solidFill>
                  <a:schemeClr val="dk1"/>
                </a:solidFill>
                <a:latin typeface="Assistant"/>
                <a:ea typeface="Assistant"/>
                <a:cs typeface="Assistant"/>
                <a:sym typeface="Assistant"/>
              </a:rPr>
              <a:t>לוחמי צה"ל במילואים ומג"ב תחקרו עשרות חשודים, עצרו שני מבוקשים והחרימו אמצעי לחימה וציוד צבאי. </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מסתערבי מג"ב איו"ש ולוחמי מג"ב פעלו הלילה בכפר בלעא</a:t>
            </a:r>
            <a:r>
              <a:rPr lang="en-US" sz="1000">
                <a:solidFill>
                  <a:schemeClr val="dk1"/>
                </a:solidFill>
                <a:latin typeface="Assistant"/>
                <a:ea typeface="Assistant"/>
                <a:cs typeface="Assistant"/>
                <a:sym typeface="Assistant"/>
              </a:rPr>
              <a:t> שבחטיבת מנשה. הלוחמים עצרו </a:t>
            </a:r>
            <a:r>
              <a:rPr lang="en-US" sz="1000">
                <a:solidFill>
                  <a:schemeClr val="dk1"/>
                </a:solidFill>
                <a:latin typeface="Assistant"/>
                <a:ea typeface="Assistant"/>
                <a:cs typeface="Assistant"/>
                <a:sym typeface="Assistant"/>
              </a:rPr>
              <a:t>מבוקשים</a:t>
            </a:r>
            <a:r>
              <a:rPr lang="en-US" sz="1000">
                <a:solidFill>
                  <a:schemeClr val="dk1"/>
                </a:solidFill>
                <a:latin typeface="Assistant"/>
                <a:ea typeface="Assistant"/>
                <a:cs typeface="Assistant"/>
                <a:sym typeface="Assistant"/>
              </a:rPr>
              <a:t>, החרימו אמל"ח, כספי טרור ועשרות בקבוקי חומר נפץ.</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בעיר שכם הוחרם ציוד בבית דפוס שמדפיס חומרי תעמולה לארגון הטרור חמאס. </a:t>
            </a:r>
            <a:endParaRPr b="1" sz="1350">
              <a:solidFill>
                <a:srgbClr val="30323F"/>
              </a:solidFill>
              <a:highlight>
                <a:srgbClr val="F1F6FB"/>
              </a:highlight>
            </a:endParaRPr>
          </a:p>
          <a:p>
            <a:pPr indent="0" lvl="0" marL="457200" rtl="1" algn="just">
              <a:lnSpc>
                <a:spcPct val="115000"/>
              </a:lnSpc>
              <a:spcBef>
                <a:spcPts val="0"/>
              </a:spcBef>
              <a:spcAft>
                <a:spcPts val="0"/>
              </a:spcAft>
              <a:buNone/>
            </a:pPr>
            <a:r>
              <a:t/>
            </a:r>
            <a:endParaRPr sz="1350">
              <a:solidFill>
                <a:srgbClr val="30323F"/>
              </a:solidFill>
              <a:highlight>
                <a:srgbClr val="F1F6FB"/>
              </a:highligh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