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E%D7%A4%D7%95%D7%AA-%D7%97%D7%9E%D7%90%D7%A1-%D7%AA%D7%9B%D7%A0%D7%95%D7%9F-%D7%A2%D7%95%D7%98%D7%A3-%D7%A2%D7%96%D7%94-%D7%98%D7%A8%D7%95%D7%A8-%D7%A6%D7%94%D7%9C-%D7%9E%D7%9C%D7%97%D7%9E%D7%94-%D7%97%D7%A8%D7%91%D7%95%D7%AA-%D7%91%D7%A8%D7%96%D7%9C-%D7%9B%D7%A0%D7%99%D7%A1%D7%94-%D7%A7%D7%A8%D7%A7%D7%A2%D7%99%D7%AA/" TargetMode="External"/><Relationship Id="rId5" Type="http://schemas.openxmlformats.org/officeDocument/2006/relationships/hyperlink" Target="https://www.idf.il/%D7%90%D7%AA%D7%A8%D7%99-%D7%99%D7%97%D7%99%D7%93%D7%95%D7%AA/%D7%99%D7%95%D7%9E%D7%9F-%D7%94%D7%9E%D7%9C%D7%97%D7%9E%D7%94/%D7%9B%D7%9C-%D7%94%D7%9B%D7%AA%D7%91%D7%95%D7%AA/%D7%94%D7%A4%D7%A6%D7%95%D7%AA/%D7%9E%D7%A4%D7%95%D7%AA-%D7%97%D7%9E%D7%90%D7%A1-%D7%AA%D7%9B%D7%A0%D7%95%D7%9F-%D7%A2%D7%95%D7%98%D7%A3-%D7%A2%D7%96%D7%94-%D7%98%D7%A8%D7%95%D7%A8-%D7%A6%D7%94%D7%9C-%D7%9E%D7%9C%D7%97%D7%9E%D7%94-%D7%97%D7%A8%D7%91%D7%95%D7%AA-%D7%91%D7%A8%D7%96%D7%9C-%D7%9B%D7%A0%D7%99%D7%A1%D7%94-%D7%A7%D7%A8%D7%A7%D7%A2%D7%99%D7%A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52425" y="2551950"/>
            <a:ext cx="5946900" cy="70632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שבת, 4 בנובמבר,כ' בחשוון התשפ״ד (מעודכן לשעה 16:30):</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000">
                <a:solidFill>
                  <a:schemeClr val="dk1"/>
                </a:solidFill>
                <a:latin typeface="Assistant"/>
                <a:ea typeface="Assistant"/>
                <a:cs typeface="Assistant"/>
                <a:sym typeface="Assistant"/>
              </a:rPr>
              <a:t>דובר צה"ל:</a:t>
            </a:r>
            <a:r>
              <a:rPr lang="en-GB" sz="1000">
                <a:solidFill>
                  <a:schemeClr val="dk1"/>
                </a:solidFill>
                <a:latin typeface="Assistant"/>
                <a:ea typeface="Assistant"/>
                <a:cs typeface="Assistant"/>
                <a:sym typeface="Assistant"/>
              </a:rPr>
              <a:t> "המורל גבוה, החיילים חזקים ונחושים - הם נלחמים עבור הבית. ממשיכים כל העת במאמץ להחזיר את 241 החטופים הביתה. אנחנו ממוקדים בעזה, המטרה - לפרק את חמאס ולהשיב את החטופים".</a:t>
            </a:r>
            <a:endParaRPr sz="1000">
              <a:solidFill>
                <a:schemeClr val="dk1"/>
              </a:solidFill>
              <a:latin typeface="Assistant"/>
              <a:ea typeface="Assistant"/>
              <a:cs typeface="Assistant"/>
              <a:sym typeface="Assistant"/>
            </a:endParaRPr>
          </a:p>
          <a:p>
            <a:pPr indent="0" lvl="0" marL="0" rtl="1" algn="just">
              <a:lnSpc>
                <a:spcPct val="100000"/>
              </a:lnSpc>
              <a:spcBef>
                <a:spcPts val="0"/>
              </a:spcBef>
              <a:spcAft>
                <a:spcPts val="0"/>
              </a:spcAft>
              <a:buNone/>
            </a:pPr>
            <a:br>
              <a:rPr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הדרום: </a:t>
            </a:r>
            <a:endParaRPr sz="1000">
              <a:solidFill>
                <a:schemeClr val="dk1"/>
              </a:solidFill>
              <a:latin typeface="Assistant"/>
              <a:ea typeface="Assistant"/>
              <a:cs typeface="Assistant"/>
              <a:sym typeface="Assistant"/>
            </a:endParaRPr>
          </a:p>
          <a:p>
            <a:pPr indent="-292100" lvl="0" marL="457200" rtl="1" algn="just">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חי"ר ושריון פועלים באזור צפון הרצועה ומתקדמים אל עבר מרכז העיר עזה. הם </a:t>
            </a:r>
            <a:r>
              <a:rPr b="1" lang="en-GB" sz="1000">
                <a:solidFill>
                  <a:schemeClr val="dk1"/>
                </a:solidFill>
                <a:latin typeface="Assistant"/>
                <a:ea typeface="Assistant"/>
                <a:cs typeface="Assistant"/>
                <a:sym typeface="Assistant"/>
              </a:rPr>
              <a:t>מחסלים מחבלים</a:t>
            </a:r>
            <a:r>
              <a:rPr lang="en-GB" sz="1000">
                <a:solidFill>
                  <a:schemeClr val="dk1"/>
                </a:solidFill>
                <a:latin typeface="Assistant"/>
                <a:ea typeface="Assistant"/>
                <a:cs typeface="Assistant"/>
                <a:sym typeface="Assistant"/>
              </a:rPr>
              <a:t> במרחב, </a:t>
            </a:r>
            <a:r>
              <a:rPr b="1" lang="en-GB" sz="1000">
                <a:solidFill>
                  <a:schemeClr val="dk1"/>
                </a:solidFill>
                <a:latin typeface="Assistant"/>
                <a:ea typeface="Assistant"/>
                <a:cs typeface="Assistant"/>
                <a:sym typeface="Assistant"/>
              </a:rPr>
              <a:t>חושפים פירי מנהרות</a:t>
            </a:r>
            <a:r>
              <a:rPr lang="en-GB" sz="1000">
                <a:solidFill>
                  <a:schemeClr val="dk1"/>
                </a:solidFill>
                <a:latin typeface="Assistant"/>
                <a:ea typeface="Assistant"/>
                <a:cs typeface="Assistant"/>
                <a:sym typeface="Assistant"/>
              </a:rPr>
              <a:t> ואמצעי לחימה ומשמידים עמדות ותשתיות של החמאס.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חי"ר, הנדסה ושיריון בפיקוד חטיבת גבעתי </a:t>
            </a:r>
            <a:r>
              <a:rPr b="1" lang="en-GB" sz="1000">
                <a:solidFill>
                  <a:schemeClr val="dk1"/>
                </a:solidFill>
                <a:latin typeface="Assistant"/>
                <a:ea typeface="Assistant"/>
                <a:cs typeface="Assistant"/>
                <a:sym typeface="Assistant"/>
              </a:rPr>
              <a:t>השתלטו בימים האחרונים על מעוז צבאי של </a:t>
            </a:r>
            <a:r>
              <a:rPr b="1" lang="en-GB" sz="1000">
                <a:solidFill>
                  <a:schemeClr val="dk1"/>
                </a:solidFill>
                <a:uFill>
                  <a:noFill/>
                </a:uFill>
                <a:latin typeface="Assistant"/>
                <a:ea typeface="Assistant"/>
                <a:cs typeface="Assistant"/>
                <a:sym typeface="Assistant"/>
                <a:hlinkClick r:id="rId4">
                  <a:extLst>
                    <a:ext uri="{A12FA001-AC4F-418D-AE19-62706E023703}">
                      <ahyp:hlinkClr val="tx"/>
                    </a:ext>
                  </a:extLst>
                </a:hlinkClick>
              </a:rPr>
              <a:t>חמאס</a:t>
            </a:r>
            <a:r>
              <a:rPr lang="en-GB" sz="1000">
                <a:solidFill>
                  <a:schemeClr val="dk1"/>
                </a:solidFill>
                <a:uFill>
                  <a:noFill/>
                </a:uFill>
                <a:latin typeface="Assistant"/>
                <a:ea typeface="Assistant"/>
                <a:cs typeface="Assistant"/>
                <a:sym typeface="Assistant"/>
                <a:hlinkClick r:id="rId5">
                  <a:extLst>
                    <a:ext uri="{A12FA001-AC4F-418D-AE19-62706E023703}">
                      <ahyp:hlinkClr val="tx"/>
                    </a:ext>
                  </a:extLst>
                </a:hlinkClick>
              </a:rPr>
              <a:t> בעיר ג'באליה שבצפון הרצועה</a:t>
            </a:r>
            <a:r>
              <a:rPr lang="en-GB" sz="1000">
                <a:solidFill>
                  <a:schemeClr val="dk1"/>
                </a:solidFill>
                <a:latin typeface="Assistant"/>
                <a:ea typeface="Assistant"/>
                <a:cs typeface="Assistant"/>
                <a:sym typeface="Assistant"/>
              </a:rPr>
              <a:t>. המעוז הצבאי שימש את מחבלי </a:t>
            </a:r>
            <a:r>
              <a:rPr b="1" lang="en-GB" sz="1000">
                <a:solidFill>
                  <a:schemeClr val="dk1"/>
                </a:solidFill>
                <a:latin typeface="Assistant"/>
                <a:ea typeface="Assistant"/>
                <a:cs typeface="Assistant"/>
                <a:sym typeface="Assistant"/>
              </a:rPr>
              <a:t>הנח'בה ואת מטה המודיעין המבצעי של חמאס</a:t>
            </a:r>
            <a:r>
              <a:rPr lang="en-GB" sz="1000">
                <a:solidFill>
                  <a:schemeClr val="dk1"/>
                </a:solidFill>
                <a:latin typeface="Assistant"/>
                <a:ea typeface="Assistant"/>
                <a:cs typeface="Assistant"/>
                <a:sym typeface="Assistant"/>
              </a:rPr>
              <a:t>.לאחר ההשתלטות על מעוז הטרור ערכו הלוחמים סריקות נרחבות ו</a:t>
            </a:r>
            <a:r>
              <a:rPr b="1" lang="en-GB" sz="1000">
                <a:solidFill>
                  <a:schemeClr val="dk1"/>
                </a:solidFill>
                <a:latin typeface="Assistant"/>
                <a:ea typeface="Assistant"/>
                <a:cs typeface="Assistant"/>
                <a:sym typeface="Assistant"/>
              </a:rPr>
              <a:t>איתרו מידע מודיעני </a:t>
            </a:r>
            <a:r>
              <a:rPr lang="en-GB" sz="1000">
                <a:solidFill>
                  <a:schemeClr val="dk1"/>
                </a:solidFill>
                <a:latin typeface="Assistant"/>
                <a:ea typeface="Assistant"/>
                <a:cs typeface="Assistant"/>
                <a:sym typeface="Assistant"/>
              </a:rPr>
              <a:t>שכלל פקודות מבצע, מפות אופרטיביות, טבלאות פיקוד ושליטה, אמצעי תקשורת ופרטים אישיים של מחבלים.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עד כה </a:t>
            </a:r>
            <a:r>
              <a:rPr b="1" lang="en-GB" sz="1000">
                <a:solidFill>
                  <a:schemeClr val="dk1"/>
                </a:solidFill>
                <a:latin typeface="Assistant"/>
                <a:ea typeface="Assistant"/>
                <a:cs typeface="Assistant"/>
                <a:sym typeface="Assistant"/>
              </a:rPr>
              <a:t>חוסלו עשרה בכירים בארגון הטרור חמאס </a:t>
            </a:r>
            <a:r>
              <a:rPr lang="en-GB" sz="1000">
                <a:solidFill>
                  <a:schemeClr val="dk1"/>
                </a:solidFill>
                <a:latin typeface="Assistant"/>
                <a:ea typeface="Assistant"/>
                <a:cs typeface="Assistant"/>
                <a:sym typeface="Assistant"/>
              </a:rPr>
              <a:t>ובהם: ראש המערך האווירי, ראש מערך הנ"ט ועוד. </a:t>
            </a:r>
            <a:endParaRPr b="1"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GB" sz="1000">
                <a:solidFill>
                  <a:schemeClr val="dk1"/>
                </a:solidFill>
                <a:latin typeface="Assistant"/>
                <a:ea typeface="Assistant"/>
                <a:cs typeface="Assistant"/>
                <a:sym typeface="Assistant"/>
              </a:rPr>
              <a:t>בגזרת הצפון:</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בתגובה לירי רקטי משעות הבוקר, תקפו מטוסי קרב של צה"ל מטרות של חיזבאללה. במקביל לתקיפות באמצעות ירי ארטילרי וטנקים. בין המטרות שהותקפו, תשתיות טרור, מחסני רקטות, ומתחמים המשמשים את הארגון.</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במהלך הלילה תקף טנק של צה"ל חוליית מחבלים נוספת שניסתה לשגר טילי נ"ט משטח לבנון לעבר ישראל בסמוך למרחב יפתח. בנוסף, כלי טיס של חיל האוויר חיסל מחבל שהתקרב לגבול באזור שלומי.</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ושב"כ ממשיכים לפעול כנגד חמאס ברחבי איו"ש. במהלך הלילה בין שישי לשבת נעצרו 15 מבוקשים בהם 4 המשויכים לחמאס. </a:t>
            </a:r>
            <a:endParaRPr sz="1000">
              <a:solidFill>
                <a:schemeClr val="dk1"/>
              </a:solidFill>
              <a:latin typeface="Assistant"/>
              <a:ea typeface="Assistant"/>
              <a:cs typeface="Assistant"/>
              <a:sym typeface="Assistant"/>
            </a:endParaRPr>
          </a:p>
          <a:p>
            <a:pPr indent="0" lvl="0" marL="457200" marR="0" rtl="1" algn="r">
              <a:lnSpc>
                <a:spcPct val="115000"/>
              </a:lnSpc>
              <a:spcBef>
                <a:spcPts val="0"/>
              </a:spcBef>
              <a:spcAft>
                <a:spcPts val="0"/>
              </a:spcAft>
              <a:buNone/>
            </a:pPr>
            <a:r>
              <a:t/>
            </a:r>
            <a:endParaRPr b="1"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u="sng">
                <a:solidFill>
                  <a:schemeClr val="dk1"/>
                </a:solidFill>
                <a:latin typeface="Assistant"/>
                <a:ea typeface="Assistant"/>
                <a:cs typeface="Assistant"/>
                <a:sym typeface="Assistant"/>
              </a:rPr>
              <a:t>סיכום המלחמה עד כה:</a:t>
            </a:r>
            <a:endParaRPr b="1" sz="1000" u="sng">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בגזרת הדרום:</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a:t>
            </a:r>
            <a:r>
              <a:rPr b="1" lang="en-GB" sz="1000">
                <a:solidFill>
                  <a:schemeClr val="dk1"/>
                </a:solidFill>
                <a:latin typeface="Assistant"/>
                <a:ea typeface="Assistant"/>
                <a:cs typeface="Assistant"/>
                <a:sym typeface="Assistant"/>
              </a:rPr>
              <a:t>פועלים בצפון רצועת עזה</a:t>
            </a:r>
            <a:r>
              <a:rPr lang="en-GB" sz="1000">
                <a:solidFill>
                  <a:schemeClr val="dk1"/>
                </a:solidFill>
                <a:latin typeface="Assistant"/>
                <a:ea typeface="Assistant"/>
                <a:cs typeface="Assistant"/>
                <a:sym typeface="Assistant"/>
              </a:rPr>
              <a:t> והרחיבו את הפעילות הקרקעית באופן משמעותי במהלך השבוע החולף. בפעולות אלו לוקחים חלק כוחות חי"ר, שריון, הנדסה ותותחנים הפועלים בשיתוף אמ"ן והשב"כ ומלווים בידי חיל האוויר וחיל הים. </a:t>
            </a:r>
            <a:r>
              <a:rPr b="1" lang="en-GB" sz="1000">
                <a:solidFill>
                  <a:schemeClr val="dk1"/>
                </a:solidFill>
                <a:latin typeface="Assistant"/>
                <a:ea typeface="Assistant"/>
                <a:cs typeface="Assistant"/>
                <a:sym typeface="Assistant"/>
              </a:rPr>
              <a:t>הרחבת הפעולה</a:t>
            </a:r>
            <a:r>
              <a:rPr lang="en-GB" sz="10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של מחבלי חמאס.</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קורא לתושבי העיר עזה </a:t>
            </a:r>
            <a:r>
              <a:rPr b="1" lang="en-GB" sz="1000">
                <a:solidFill>
                  <a:schemeClr val="dk1"/>
                </a:solidFill>
                <a:latin typeface="Assistant"/>
                <a:ea typeface="Assistant"/>
                <a:cs typeface="Assistant"/>
                <a:sym typeface="Assistant"/>
              </a:rPr>
              <a:t>לנוע לדרום הרצועה</a:t>
            </a:r>
            <a:r>
              <a:rPr lang="en-GB" sz="1000">
                <a:solidFill>
                  <a:schemeClr val="dk1"/>
                </a:solidFill>
                <a:latin typeface="Assistant"/>
                <a:ea typeface="Assistant"/>
                <a:cs typeface="Assistant"/>
                <a:sym typeface="Assistant"/>
              </a:rPr>
              <a:t> בכדי למנוע פגיעה אפשרית בהם.</a:t>
            </a:r>
            <a:endParaRPr b="1"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t/>
            </a:r>
            <a:endParaRPr b="1" sz="1000">
              <a:solidFill>
                <a:schemeClr val="dk1"/>
              </a:solidFill>
              <a:highlight>
                <a:srgbClr val="00FF00"/>
              </a:highlight>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מסכל ניסיונות חדירה של חוליות מחבלים, ו</a:t>
            </a:r>
            <a:r>
              <a:rPr b="1" lang="en-GB" sz="1000">
                <a:solidFill>
                  <a:schemeClr val="dk1"/>
                </a:solidFill>
                <a:latin typeface="Assistant"/>
                <a:ea typeface="Assistant"/>
                <a:cs typeface="Assistant"/>
                <a:sym typeface="Assistant"/>
              </a:rPr>
              <a:t>תוקף תשתיות טרור ומקורות ירי של חיזבאללה בלבנון. </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פונו</a:t>
            </a:r>
            <a:r>
              <a:rPr b="1" lang="en-GB" sz="1000">
                <a:solidFill>
                  <a:schemeClr val="dk1"/>
                </a:solidFill>
                <a:latin typeface="Assistant"/>
                <a:ea typeface="Assistant"/>
                <a:cs typeface="Assistant"/>
                <a:sym typeface="Assistant"/>
              </a:rPr>
              <a:t> יישובים במרחב 2 ק״מ מגבול הצפון</a:t>
            </a:r>
            <a:r>
              <a:rPr lang="en-GB" sz="1000">
                <a:solidFill>
                  <a:schemeClr val="dk1"/>
                </a:solidFill>
                <a:latin typeface="Assistant"/>
                <a:ea typeface="Assistant"/>
                <a:cs typeface="Assistant"/>
                <a:sym typeface="Assistant"/>
              </a:rPr>
              <a:t>.</a:t>
            </a:r>
            <a:endParaRPr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GB" sz="1000">
                <a:solidFill>
                  <a:schemeClr val="dk1"/>
                </a:solidFill>
                <a:highlight>
                  <a:srgbClr val="00FF00"/>
                </a:highlight>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ממשיכים במאמץ ההגנה, עד כה נעצרו מעל לאלף ושלוש מאות מבוקשים באיו"ש,למעלה מ800 מהם </a:t>
            </a:r>
            <a:r>
              <a:rPr b="1" lang="en-GB" sz="1000">
                <a:solidFill>
                  <a:schemeClr val="dk1"/>
                </a:solidFill>
                <a:latin typeface="Assistant"/>
                <a:ea typeface="Assistant"/>
                <a:cs typeface="Assistant"/>
                <a:sym typeface="Assistant"/>
              </a:rPr>
              <a:t>משויכים לחמאס.</a:t>
            </a:r>
            <a:endParaRPr b="1" sz="1000">
              <a:solidFill>
                <a:schemeClr val="dk1"/>
              </a:solidFill>
              <a:latin typeface="Assistant"/>
              <a:ea typeface="Assistant"/>
              <a:cs typeface="Assistant"/>
              <a:sym typeface="Assistant"/>
            </a:endParaRPr>
          </a:p>
        </p:txBody>
      </p:sp>
      <p:sp>
        <p:nvSpPr>
          <p:cNvPr id="55" name="Google Shape;55;p13"/>
          <p:cNvSpPr txBox="1"/>
          <p:nvPr/>
        </p:nvSpPr>
        <p:spPr>
          <a:xfrm>
            <a:off x="301200" y="1674750"/>
            <a:ext cx="6340800" cy="8772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200">
                <a:solidFill>
                  <a:srgbClr val="2F313E"/>
                </a:solidFill>
                <a:latin typeface="Assistant"/>
                <a:ea typeface="Assistant"/>
                <a:cs typeface="Assistant"/>
                <a:sym typeface="Assistant"/>
              </a:rPr>
              <a:t>המפקד/ת,</a:t>
            </a:r>
            <a:endParaRPr sz="1200">
              <a:solidFill>
                <a:schemeClr val="dk1"/>
              </a:solidFill>
              <a:latin typeface="Assistant"/>
              <a:ea typeface="Assistant"/>
              <a:cs typeface="Assistant"/>
              <a:sym typeface="Assistant"/>
            </a:endParaRPr>
          </a:p>
          <a:p>
            <a:pPr indent="0" lvl="0" marL="74295" rtl="1" algn="just">
              <a:lnSpc>
                <a:spcPct val="115000"/>
              </a:lnSpc>
              <a:spcBef>
                <a:spcPts val="0"/>
              </a:spcBef>
              <a:spcAft>
                <a:spcPts val="0"/>
              </a:spcAft>
              <a:buNone/>
            </a:pPr>
            <a:r>
              <a:rPr lang="en-GB" sz="1000">
                <a:solidFill>
                  <a:schemeClr val="dk1"/>
                </a:solidFill>
                <a:latin typeface="Assistant"/>
                <a:ea typeface="Assistant"/>
                <a:cs typeface="Assistant"/>
                <a:sym typeface="Assistant"/>
              </a:rPr>
              <a:t>לפניך רצף האירועים המרכזיים עד כה, מתחילתו של השבוע הרביעי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000">
              <a:solidFill>
                <a:schemeClr val="dk1"/>
              </a:solidFill>
              <a:latin typeface="Assistant"/>
              <a:ea typeface="Assistant"/>
              <a:cs typeface="Assistant"/>
              <a:sym typeface="Assistant"/>
            </a:endParaRPr>
          </a:p>
        </p:txBody>
      </p:sp>
      <p:sp>
        <p:nvSpPr>
          <p:cNvPr id="56" name="Google Shape;56;p13"/>
          <p:cNvSpPr txBox="1"/>
          <p:nvPr/>
        </p:nvSpPr>
        <p:spPr>
          <a:xfrm>
            <a:off x="1307600" y="491725"/>
            <a:ext cx="4425600" cy="4155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t/>
            </a:r>
            <a:endParaRPr sz="1500">
              <a:solidFill>
                <a:schemeClr val="lt1"/>
              </a:solidFill>
              <a:highlight>
                <a:srgbClr val="84A59A"/>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