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2,700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30,000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750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מטרות מטכ"ליות הותקפו בצפון</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9,200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a:t>
              </a:r>
              <a:r>
                <a:rPr lang="en-US" sz="1300">
                  <a:solidFill>
                    <a:srgbClr val="FFFFFF"/>
                  </a:solidFill>
                  <a:latin typeface="Assistant"/>
                  <a:ea typeface="Assistant"/>
                  <a:cs typeface="Assistant"/>
                  <a:sym typeface="Assistant"/>
                </a:rPr>
                <a:t>חבלים חוסלו</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ה-106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20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י' בשבט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20:00)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15575" y="993925"/>
            <a:ext cx="5403600" cy="96375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החמישה עשר למלחמה</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t/>
            </a:r>
            <a:endParaRPr b="1" i="1"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i="1" lang="en-US" sz="1200">
                <a:solidFill>
                  <a:schemeClr val="dk1"/>
                </a:solidFill>
                <a:latin typeface="Assistant"/>
                <a:ea typeface="Assistant"/>
                <a:cs typeface="Assistant"/>
                <a:sym typeface="Assistant"/>
              </a:rPr>
              <a:t>"צה"ל פועל בנחישות מול כל איום, ולא יאפשר חזרה למציאות שלפני השבעה באוקטובר. צה"ל ידאג להבטיח ביטחון ותחושת ביטחון לפני שנאפשר לאזרחים לחזור חזרה לגבול הצפון ולגבול הדרום".</a:t>
            </a:r>
            <a:endParaRPr b="1" i="1" sz="12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דו"צ, תא"ל דניאל הגרי</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b="1" sz="15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Char char="●"/>
            </a:pPr>
            <a:r>
              <a:rPr b="1" lang="en-US" sz="1100">
                <a:solidFill>
                  <a:schemeClr val="dk1"/>
                </a:solidFill>
                <a:latin typeface="Assistant"/>
                <a:ea typeface="Assistant"/>
                <a:cs typeface="Assistant"/>
                <a:sym typeface="Assistant"/>
              </a:rPr>
              <a:t>הכוחות המתמרנים ממשיכים לפעול בשטח רצועת עזה</a:t>
            </a:r>
            <a:r>
              <a:rPr lang="en-US" sz="1100">
                <a:solidFill>
                  <a:schemeClr val="dk1"/>
                </a:solidFill>
                <a:latin typeface="Assistant"/>
                <a:ea typeface="Assistant"/>
                <a:cs typeface="Assistant"/>
                <a:sym typeface="Assistant"/>
              </a:rPr>
              <a:t>, בסיוע לוחמי זרוע הים ובשיתוף כוחות חיל האוויר שתוקפים ומשמידים תשתיות טרור ואמצעי לחימה במרחבים השונים.</a:t>
            </a:r>
            <a:endParaRPr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Char char="●"/>
            </a:pPr>
            <a:r>
              <a:rPr b="1" lang="en-US" sz="1100">
                <a:solidFill>
                  <a:schemeClr val="dk1"/>
                </a:solidFill>
                <a:latin typeface="Assistant"/>
                <a:ea typeface="Assistant"/>
                <a:cs typeface="Assistant"/>
                <a:sym typeface="Assistant"/>
              </a:rPr>
              <a:t>לוחמי צק"ח 7 פועלים במרחב חאן יונס</a:t>
            </a:r>
            <a:r>
              <a:rPr lang="en-US" sz="1100">
                <a:solidFill>
                  <a:schemeClr val="dk1"/>
                </a:solidFill>
                <a:latin typeface="Assistant"/>
                <a:ea typeface="Assistant"/>
                <a:cs typeface="Assistant"/>
                <a:sym typeface="Assistant"/>
              </a:rPr>
              <a:t>. בהכוונה מודיעינית, </a:t>
            </a:r>
            <a:r>
              <a:rPr b="1" lang="en-US" sz="1100">
                <a:solidFill>
                  <a:schemeClr val="dk1"/>
                </a:solidFill>
                <a:latin typeface="Assistant"/>
                <a:ea typeface="Assistant"/>
                <a:cs typeface="Assistant"/>
                <a:sym typeface="Assistant"/>
              </a:rPr>
              <a:t>פושטים הכוחות על תשתיות טרור, מאתרים ומחרימים אמל"ח רבים וחושפים תשתיות תת-קרקעיות</a:t>
            </a:r>
            <a:r>
              <a:rPr lang="en-US" sz="1100">
                <a:solidFill>
                  <a:schemeClr val="dk1"/>
                </a:solidFill>
                <a:latin typeface="Assistant"/>
                <a:ea typeface="Assistant"/>
                <a:cs typeface="Assistant"/>
                <a:sym typeface="Assistant"/>
              </a:rPr>
              <a:t>. במסגרת הפעילות, פשטו הלוחמים על מוצב צבאי של החמאס. המוצב שימש כמחנה אימונים של חטיבת חאן יונס והיווה מקום מפגש של בכירי חמאס. במרחב איתרו הלוחמים פירי מנהרות, עשרות משגרי רקטות, אמל"ח ומתקן ובו דגמים של כלי רכב משוריינים צה"ליים. הכלים הושמדו ע"י הכוח.</a:t>
            </a:r>
            <a:endParaRPr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100">
                <a:solidFill>
                  <a:schemeClr val="dk1"/>
                </a:solidFill>
                <a:latin typeface="Assistant"/>
                <a:ea typeface="Assistant"/>
                <a:cs typeface="Assistant"/>
                <a:sym typeface="Assistant"/>
              </a:rPr>
              <a:t>בפעילות בצפון הרצועה, </a:t>
            </a:r>
            <a:r>
              <a:rPr b="1" lang="en-US" sz="1100">
                <a:solidFill>
                  <a:schemeClr val="dk1"/>
                </a:solidFill>
                <a:latin typeface="Assistant"/>
                <a:ea typeface="Assistant"/>
                <a:cs typeface="Assistant"/>
                <a:sym typeface="Assistant"/>
              </a:rPr>
              <a:t>כוחות מצק"ח יפתח זיהו מחבלים</a:t>
            </a:r>
            <a:r>
              <a:rPr lang="en-US" sz="1100">
                <a:solidFill>
                  <a:schemeClr val="dk1"/>
                </a:solidFill>
                <a:latin typeface="Assistant"/>
                <a:ea typeface="Assistant"/>
                <a:cs typeface="Assistant"/>
                <a:sym typeface="Assistant"/>
              </a:rPr>
              <a:t> שפעלו סמוך אליהם וניסו להטמין מטעני נפץ במרחב. הלוחמים הגיבו בירי </a:t>
            </a:r>
            <a:r>
              <a:rPr b="1" lang="en-US" sz="1100">
                <a:solidFill>
                  <a:schemeClr val="dk1"/>
                </a:solidFill>
                <a:latin typeface="Assistant"/>
                <a:ea typeface="Assistant"/>
                <a:cs typeface="Assistant"/>
                <a:sym typeface="Assistant"/>
              </a:rPr>
              <a:t>ומכלול האש החטיבתי הכווין כלי טיס של חיל האוויר שתקפו וחיסלו את המחבלים. </a:t>
            </a:r>
            <a:endParaRPr b="1"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100">
                <a:solidFill>
                  <a:schemeClr val="dk1"/>
                </a:solidFill>
                <a:latin typeface="Assistant"/>
                <a:ea typeface="Assistant"/>
                <a:cs typeface="Assistant"/>
                <a:sym typeface="Assistant"/>
              </a:rPr>
              <a:t>במהלך פעילות של </a:t>
            </a:r>
            <a:r>
              <a:rPr b="1" lang="en-US" sz="1100">
                <a:solidFill>
                  <a:schemeClr val="dk1"/>
                </a:solidFill>
                <a:latin typeface="Assistant"/>
                <a:ea typeface="Assistant"/>
                <a:cs typeface="Assistant"/>
                <a:sym typeface="Assistant"/>
              </a:rPr>
              <a:t>לוחמי צק"ח 5 </a:t>
            </a:r>
            <a:r>
              <a:rPr lang="en-US" sz="1100">
                <a:solidFill>
                  <a:schemeClr val="dk1"/>
                </a:solidFill>
                <a:latin typeface="Assistant"/>
                <a:ea typeface="Assistant"/>
                <a:cs typeface="Assistant"/>
                <a:sym typeface="Assistant"/>
              </a:rPr>
              <a:t>בצפון הרצועה, הכוחות איתרו מספר משגרים מהם בוצע ירי לשטח הארץ.</a:t>
            </a:r>
            <a:r>
              <a:rPr b="1" lang="en-US" sz="1100">
                <a:solidFill>
                  <a:schemeClr val="dk1"/>
                </a:solidFill>
                <a:latin typeface="Assistant"/>
                <a:ea typeface="Assistant"/>
                <a:cs typeface="Assistant"/>
                <a:sym typeface="Assistant"/>
              </a:rPr>
              <a:t> כוח הנדסי של החטיבה השמיד את המשגרים</a:t>
            </a:r>
            <a:r>
              <a:rPr lang="en-US" sz="1100">
                <a:solidFill>
                  <a:schemeClr val="dk1"/>
                </a:solidFill>
                <a:latin typeface="Assistant"/>
                <a:ea typeface="Assistant"/>
                <a:cs typeface="Assistant"/>
                <a:sym typeface="Assistant"/>
              </a:rPr>
              <a:t>.</a:t>
            </a:r>
            <a:endParaRPr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b="1" lang="en-US" sz="1100">
                <a:solidFill>
                  <a:schemeClr val="dk1"/>
                </a:solidFill>
                <a:latin typeface="Assistant"/>
                <a:ea typeface="Assistant"/>
                <a:cs typeface="Assistant"/>
                <a:sym typeface="Assistant"/>
              </a:rPr>
              <a:t>צק"ח 55</a:t>
            </a:r>
            <a:r>
              <a:rPr lang="en-US" sz="1100">
                <a:solidFill>
                  <a:schemeClr val="dk1"/>
                </a:solidFill>
                <a:latin typeface="Assistant"/>
                <a:ea typeface="Assistant"/>
                <a:cs typeface="Assistant"/>
                <a:sym typeface="Assistant"/>
              </a:rPr>
              <a:t> יצא בימים האחרונים </a:t>
            </a:r>
            <a:r>
              <a:rPr b="1" lang="en-US" sz="1100">
                <a:solidFill>
                  <a:schemeClr val="dk1"/>
                </a:solidFill>
                <a:latin typeface="Assistant"/>
                <a:ea typeface="Assistant"/>
                <a:cs typeface="Assistant"/>
                <a:sym typeface="Assistant"/>
              </a:rPr>
              <a:t>להתקפה על הגדוד המזרחי של חטיבת חאן יונס</a:t>
            </a:r>
            <a:r>
              <a:rPr lang="en-US" sz="1100">
                <a:solidFill>
                  <a:schemeClr val="dk1"/>
                </a:solidFill>
                <a:latin typeface="Assistant"/>
                <a:ea typeface="Assistant"/>
                <a:cs typeface="Assistant"/>
                <a:sym typeface="Assistant"/>
              </a:rPr>
              <a:t>. במסגרתה נתקלו הכוחות בחוליות מחבלים, ניהלו מולם קרב וחיסלו אותם. הלוחמים סרקו מרחב לחימה מרכזי של מחבלי החמאס, נטרלו תוואי תת קרקע במרחב, השמידו פירים התקפיים, איתרו וסיכלו עמדות תצפית. בהכוונה מודיעינית, פשטו לוחמי החטיבה על מספר תשתיות טרור, במרחב אותרו עשרות משגרי רקטות, פגזים ומסמכים מודיעיניים. משגרי הרקטות הושמדו.</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בהכוונת אגף המודיעין, </a:t>
            </a:r>
            <a:r>
              <a:rPr b="1" lang="en-US" sz="1100">
                <a:solidFill>
                  <a:schemeClr val="dk1"/>
                </a:solidFill>
                <a:latin typeface="Assistant"/>
                <a:ea typeface="Assistant"/>
                <a:cs typeface="Assistant"/>
                <a:sym typeface="Assistant"/>
              </a:rPr>
              <a:t>פשטו לוחמי צק"ח 646 וחטיבה 179 על מתחם תעשיית ייצור אמצעי לחימה בשכונת זייתון ובמרחבים סמוכים בצפון רצועת עזה</a:t>
            </a:r>
            <a:r>
              <a:rPr lang="en-US" sz="1100">
                <a:solidFill>
                  <a:schemeClr val="dk1"/>
                </a:solidFill>
                <a:latin typeface="Assistant"/>
                <a:ea typeface="Assistant"/>
                <a:cs typeface="Assistant"/>
                <a:sym typeface="Assistant"/>
              </a:rPr>
              <a:t>. בסריקות איתרו והשמידו הלוחמים עשרות מכונות לייצור רקטות ואמצעי לחימה: מחרטות, מכונות לייצור דלק רקטי, ראשי קרב, בורות שיגור וחומרי נפץ. המכונות הושמדו ואמצעי הלחימה הוחרמו. מכמות החומרים הכימיים והציוד שהוחרם ניתן לייצר מעל ל-800 רקטות.</a:t>
            </a:r>
            <a:endParaRPr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2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Char char="●"/>
            </a:pPr>
            <a:r>
              <a:rPr lang="en-US" sz="1100">
                <a:solidFill>
                  <a:schemeClr val="dk1"/>
                </a:solidFill>
                <a:latin typeface="Assistant"/>
                <a:ea typeface="Assistant"/>
                <a:cs typeface="Assistant"/>
                <a:sym typeface="Assistant"/>
              </a:rPr>
              <a:t>אמש,</a:t>
            </a:r>
            <a:r>
              <a:rPr b="1" lang="en-US" sz="1100">
                <a:solidFill>
                  <a:schemeClr val="dk1"/>
                </a:solidFill>
                <a:latin typeface="Assistant"/>
                <a:ea typeface="Assistant"/>
                <a:cs typeface="Assistant"/>
                <a:sym typeface="Assistant"/>
              </a:rPr>
              <a:t> מערכות צה"ל זיהו כטב"מ </a:t>
            </a:r>
            <a:r>
              <a:rPr lang="en-US" sz="1100">
                <a:solidFill>
                  <a:schemeClr val="dk1"/>
                </a:solidFill>
                <a:latin typeface="Assistant"/>
                <a:ea typeface="Assistant"/>
                <a:cs typeface="Assistant"/>
                <a:sym typeface="Assistant"/>
              </a:rPr>
              <a:t>שחצה מלבנון במרחב הימי בצפון הארץ, </a:t>
            </a:r>
            <a:r>
              <a:rPr b="1" lang="en-US" sz="1100">
                <a:solidFill>
                  <a:schemeClr val="dk1"/>
                </a:solidFill>
                <a:latin typeface="Assistant"/>
                <a:ea typeface="Assistant"/>
                <a:cs typeface="Assistant"/>
                <a:sym typeface="Assistant"/>
              </a:rPr>
              <a:t>לוחמי ההגנה האווירית יירטו בהצלחה את המטרה</a:t>
            </a:r>
            <a:r>
              <a:rPr lang="en-US" sz="1100">
                <a:solidFill>
                  <a:schemeClr val="dk1"/>
                </a:solidFill>
                <a:latin typeface="Assistant"/>
                <a:ea typeface="Assistant"/>
                <a:cs typeface="Assistant"/>
                <a:sym typeface="Assistant"/>
              </a:rPr>
              <a:t> באמצעות מערכת כיפת ברזל. </a:t>
            </a:r>
            <a:endParaRPr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Char char="●"/>
            </a:pPr>
            <a:r>
              <a:rPr lang="en-US" sz="1100">
                <a:solidFill>
                  <a:schemeClr val="dk1"/>
                </a:solidFill>
                <a:latin typeface="Assistant"/>
                <a:ea typeface="Assistant"/>
                <a:cs typeface="Assistant"/>
                <a:sym typeface="Assistant"/>
              </a:rPr>
              <a:t>אמש, </a:t>
            </a:r>
            <a:r>
              <a:rPr b="1" lang="en-US" sz="1100">
                <a:solidFill>
                  <a:schemeClr val="dk1"/>
                </a:solidFill>
                <a:latin typeface="Assistant"/>
                <a:ea typeface="Assistant"/>
                <a:cs typeface="Assistant"/>
                <a:sym typeface="Assistant"/>
              </a:rPr>
              <a:t>מטוסי קרב טנקים ומרגמות</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תקפו עמדות שיגור, מבנים צבאיים ותשתיות טרור של ארגון הטרור חיזבאללה </a:t>
            </a:r>
            <a:r>
              <a:rPr lang="en-US" sz="1100">
                <a:solidFill>
                  <a:schemeClr val="dk1"/>
                </a:solidFill>
                <a:latin typeface="Assistant"/>
                <a:ea typeface="Assistant"/>
                <a:cs typeface="Assistant"/>
                <a:sym typeface="Assistant"/>
              </a:rPr>
              <a:t>בלבנון.</a:t>
            </a:r>
            <a:endParaRPr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100">
                <a:solidFill>
                  <a:schemeClr val="dk1"/>
                </a:solidFill>
                <a:latin typeface="Assistant"/>
                <a:ea typeface="Assistant"/>
                <a:cs typeface="Assistant"/>
                <a:sym typeface="Assistant"/>
              </a:rPr>
              <a:t>אמש,</a:t>
            </a:r>
            <a:r>
              <a:rPr b="1" lang="en-US" sz="1100">
                <a:solidFill>
                  <a:schemeClr val="dk1"/>
                </a:solidFill>
                <a:latin typeface="Assistant"/>
                <a:ea typeface="Assistant"/>
                <a:cs typeface="Assistant"/>
                <a:sym typeface="Assistant"/>
              </a:rPr>
              <a:t> טנקים של צה"ל תקפו תשתית צבאית של צבא סוריה </a:t>
            </a:r>
            <a:r>
              <a:rPr lang="en-US" sz="1100">
                <a:solidFill>
                  <a:schemeClr val="dk1"/>
                </a:solidFill>
                <a:latin typeface="Assistant"/>
                <a:ea typeface="Assistant"/>
                <a:cs typeface="Assistant"/>
                <a:sym typeface="Assistant"/>
              </a:rPr>
              <a:t>בתגובה לשיגורים לעבר רמת הגולן.</a:t>
            </a:r>
            <a:endParaRPr sz="1350">
              <a:solidFill>
                <a:srgbClr val="30323F"/>
              </a:solidFill>
              <a:highlight>
                <a:srgbClr val="F1F6FB"/>
              </a:highlight>
            </a:endParaRPr>
          </a:p>
          <a:p>
            <a:pPr indent="0" lvl="0" marL="1828800" rtl="1" algn="r">
              <a:lnSpc>
                <a:spcPct val="115000"/>
              </a:lnSpc>
              <a:spcBef>
                <a:spcPts val="0"/>
              </a:spcBef>
              <a:spcAft>
                <a:spcPts val="0"/>
              </a:spcAft>
              <a:buNone/>
            </a:pPr>
            <a:r>
              <a:t/>
            </a:r>
            <a:endParaRPr sz="1200">
              <a:solidFill>
                <a:schemeClr val="dk1"/>
              </a:solidFill>
              <a:latin typeface="Assistant"/>
              <a:ea typeface="Assistant"/>
              <a:cs typeface="Assistant"/>
              <a:sym typeface="Assistant"/>
            </a:endParaRPr>
          </a:p>
          <a:p>
            <a:pPr indent="0" lvl="0" marL="457200" marR="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457200" marR="0" rtl="1" algn="r">
              <a:lnSpc>
                <a:spcPct val="115000"/>
              </a:lnSpc>
              <a:spcBef>
                <a:spcPts val="0"/>
              </a:spcBef>
              <a:spcAft>
                <a:spcPts val="0"/>
              </a:spcAft>
              <a:buNone/>
            </a:pPr>
            <a:r>
              <a:t/>
            </a:r>
            <a:endParaRPr sz="1350">
              <a:solidFill>
                <a:srgbClr val="30323F"/>
              </a:solidFill>
              <a:highlight>
                <a:srgbClr val="F1F6FB"/>
              </a:highlight>
            </a:endParaRPr>
          </a:p>
          <a:p>
            <a:pPr indent="0" lvl="0" marL="457200" marR="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marR="0" rtl="1" algn="just">
              <a:lnSpc>
                <a:spcPct val="115000"/>
              </a:lnSpc>
              <a:spcBef>
                <a:spcPts val="320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