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3400" cx="75565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hyperlink" Target="https://www.idf.il/159024"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grpSp>
        <p:nvGrpSpPr>
          <p:cNvPr id="84" name="Google Shape;84;p13"/>
          <p:cNvGrpSpPr/>
          <p:nvPr/>
        </p:nvGrpSpPr>
        <p:grpSpPr>
          <a:xfrm>
            <a:off x="5874198" y="9215950"/>
            <a:ext cx="1430345" cy="1178665"/>
            <a:chOff x="-354205" y="202558"/>
            <a:chExt cx="512595" cy="422400"/>
          </a:xfrm>
        </p:grpSpPr>
        <p:sp>
          <p:nvSpPr>
            <p:cNvPr id="85" name="Google Shape;85;p13"/>
            <p:cNvSpPr/>
            <p:nvPr/>
          </p:nvSpPr>
          <p:spPr>
            <a:xfrm>
              <a:off x="-354205" y="202561"/>
              <a:ext cx="509120" cy="357017"/>
            </a:xfrm>
            <a:custGeom>
              <a:rect b="b" l="l" r="r" t="t"/>
              <a:pathLst>
                <a:path extrusionOk="0" h="357017" w="509120">
                  <a:moveTo>
                    <a:pt x="27248" y="0"/>
                  </a:moveTo>
                  <a:lnTo>
                    <a:pt x="481872" y="0"/>
                  </a:lnTo>
                  <a:cubicBezTo>
                    <a:pt x="489098" y="0"/>
                    <a:pt x="496029" y="2871"/>
                    <a:pt x="501139" y="7981"/>
                  </a:cubicBezTo>
                  <a:cubicBezTo>
                    <a:pt x="506249" y="13091"/>
                    <a:pt x="509120" y="20022"/>
                    <a:pt x="509120" y="27248"/>
                  </a:cubicBezTo>
                  <a:lnTo>
                    <a:pt x="509120" y="329769"/>
                  </a:lnTo>
                  <a:cubicBezTo>
                    <a:pt x="509120" y="336996"/>
                    <a:pt x="506249" y="343927"/>
                    <a:pt x="501139" y="349037"/>
                  </a:cubicBezTo>
                  <a:cubicBezTo>
                    <a:pt x="496029" y="354147"/>
                    <a:pt x="489098" y="357017"/>
                    <a:pt x="481872" y="357017"/>
                  </a:cubicBezTo>
                  <a:lnTo>
                    <a:pt x="27248" y="357017"/>
                  </a:lnTo>
                  <a:cubicBezTo>
                    <a:pt x="20022" y="357017"/>
                    <a:pt x="13091" y="354147"/>
                    <a:pt x="7981" y="349037"/>
                  </a:cubicBezTo>
                  <a:cubicBezTo>
                    <a:pt x="2871" y="343927"/>
                    <a:pt x="0" y="336996"/>
                    <a:pt x="0" y="329769"/>
                  </a:cubicBezTo>
                  <a:lnTo>
                    <a:pt x="0" y="27248"/>
                  </a:lnTo>
                  <a:cubicBezTo>
                    <a:pt x="0" y="20022"/>
                    <a:pt x="2871" y="13091"/>
                    <a:pt x="7981" y="7981"/>
                  </a:cubicBezTo>
                  <a:cubicBezTo>
                    <a:pt x="13091" y="2871"/>
                    <a:pt x="20022" y="0"/>
                    <a:pt x="27248"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350711" y="202558"/>
              <a:ext cx="509100" cy="4224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b="1" sz="3200">
                <a:solidFill>
                  <a:srgbClr val="FFFFFF"/>
                </a:solidFill>
                <a:latin typeface="Assistant"/>
                <a:ea typeface="Assistant"/>
                <a:cs typeface="Assistant"/>
                <a:sym typeface="Assistant"/>
              </a:endParaRPr>
            </a:p>
            <a:p>
              <a:pPr indent="0" lvl="0" marL="0" marR="0" rtl="0" algn="ctr">
                <a:lnSpc>
                  <a:spcPct val="91000"/>
                </a:lnSpc>
                <a:spcBef>
                  <a:spcPts val="0"/>
                </a:spcBef>
                <a:spcAft>
                  <a:spcPts val="0"/>
                </a:spcAft>
                <a:buNone/>
              </a:pPr>
              <a:r>
                <a:rPr b="1" lang="en-US" sz="3200">
                  <a:solidFill>
                    <a:srgbClr val="FFFFFF"/>
                  </a:solidFill>
                  <a:latin typeface="Assistant"/>
                  <a:ea typeface="Assistant"/>
                  <a:cs typeface="Assistant"/>
                  <a:sym typeface="Assistant"/>
                </a:rPr>
                <a:t>2,150</a:t>
              </a:r>
              <a:endParaRPr b="1" sz="3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599" u="none" cap="none" strike="noStrike">
                  <a:solidFill>
                    <a:srgbClr val="FFFFFF"/>
                  </a:solidFill>
                  <a:latin typeface="Assistant"/>
                  <a:ea typeface="Assistant"/>
                  <a:cs typeface="Assistant"/>
                  <a:sym typeface="Assistant"/>
                </a:rPr>
                <a:t>מבוקשים נעצרו באיו״ש</a:t>
              </a:r>
              <a:endParaRPr>
                <a:latin typeface="Assistant"/>
                <a:ea typeface="Assistant"/>
                <a:cs typeface="Assistant"/>
                <a:sym typeface="Assistant"/>
              </a:endParaRPr>
            </a:p>
          </p:txBody>
        </p:sp>
      </p:grpSp>
      <p:grpSp>
        <p:nvGrpSpPr>
          <p:cNvPr id="87" name="Google Shape;87;p13"/>
          <p:cNvGrpSpPr/>
          <p:nvPr/>
        </p:nvGrpSpPr>
        <p:grpSpPr>
          <a:xfrm>
            <a:off x="5873893" y="4952963"/>
            <a:ext cx="1440382" cy="1321079"/>
            <a:chOff x="0" y="0"/>
            <a:chExt cx="516192" cy="473437"/>
          </a:xfrm>
        </p:grpSpPr>
        <p:sp>
          <p:nvSpPr>
            <p:cNvPr id="88" name="Google Shape;88;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מעל </a:t>
              </a:r>
              <a:endParaRPr sz="1200">
                <a:latin typeface="Assistant"/>
                <a:ea typeface="Assistant"/>
                <a:cs typeface="Assistant"/>
                <a:sym typeface="Assistant"/>
              </a:endParaRPr>
            </a:p>
            <a:p>
              <a:pPr indent="0" lvl="0" marL="0" marR="0" rtl="0" algn="ctr">
                <a:lnSpc>
                  <a:spcPct val="91000"/>
                </a:lnSpc>
                <a:spcBef>
                  <a:spcPts val="0"/>
                </a:spcBef>
                <a:spcAft>
                  <a:spcPts val="0"/>
                </a:spcAft>
                <a:buNone/>
              </a:pPr>
              <a:r>
                <a:rPr b="1" lang="en-US" sz="3100">
                  <a:solidFill>
                    <a:srgbClr val="FFFFFF"/>
                  </a:solidFill>
                  <a:latin typeface="Assistant"/>
                  <a:ea typeface="Assistant"/>
                  <a:cs typeface="Assistant"/>
                  <a:sym typeface="Assistant"/>
                </a:rPr>
                <a:t>17</a:t>
              </a:r>
              <a:r>
                <a:rPr b="1" i="0" lang="en-US" sz="3100" u="none" cap="none" strike="noStrike">
                  <a:solidFill>
                    <a:srgbClr val="FFFFFF"/>
                  </a:solidFill>
                  <a:latin typeface="Assistant"/>
                  <a:ea typeface="Assistant"/>
                  <a:cs typeface="Assistant"/>
                  <a:sym typeface="Assistant"/>
                </a:rPr>
                <a:t>,</a:t>
              </a:r>
              <a:r>
                <a:rPr b="1" lang="en-US" sz="3100">
                  <a:solidFill>
                    <a:srgbClr val="FFFFFF"/>
                  </a:solidFill>
                  <a:latin typeface="Assistant"/>
                  <a:ea typeface="Assistant"/>
                  <a:cs typeface="Assistant"/>
                  <a:sym typeface="Assistant"/>
                </a:rPr>
                <a:t>3</a:t>
              </a:r>
              <a:r>
                <a:rPr b="1" i="0" lang="en-US" sz="3100" u="none" cap="none" strike="noStrike">
                  <a:solidFill>
                    <a:srgbClr val="FFFFFF"/>
                  </a:solidFill>
                  <a:latin typeface="Assistant"/>
                  <a:ea typeface="Assistant"/>
                  <a:cs typeface="Assistant"/>
                  <a:sym typeface="Assistant"/>
                </a:rPr>
                <a:t>00</a:t>
              </a:r>
              <a:endParaRPr b="1" sz="1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מטרות אסטרטגיות הותקפו בעזה</a:t>
              </a:r>
              <a:endParaRPr sz="1200">
                <a:latin typeface="Assistant"/>
                <a:ea typeface="Assistant"/>
                <a:cs typeface="Assistant"/>
                <a:sym typeface="Assistant"/>
              </a:endParaRPr>
            </a:p>
          </p:txBody>
        </p:sp>
      </p:grpSp>
      <p:grpSp>
        <p:nvGrpSpPr>
          <p:cNvPr id="90" name="Google Shape;90;p13"/>
          <p:cNvGrpSpPr/>
          <p:nvPr/>
        </p:nvGrpSpPr>
        <p:grpSpPr>
          <a:xfrm>
            <a:off x="5873900" y="7899875"/>
            <a:ext cx="1440660" cy="1148511"/>
            <a:chOff x="3" y="0"/>
            <a:chExt cx="516300" cy="411600"/>
          </a:xfrm>
        </p:grpSpPr>
        <p:sp>
          <p:nvSpPr>
            <p:cNvPr id="91" name="Google Shape;91;p13"/>
            <p:cNvSpPr/>
            <p:nvPr/>
          </p:nvSpPr>
          <p:spPr>
            <a:xfrm>
              <a:off x="3" y="0"/>
              <a:ext cx="516192" cy="411462"/>
            </a:xfrm>
            <a:custGeom>
              <a:rect b="b" l="l" r="r" t="t"/>
              <a:pathLst>
                <a:path extrusionOk="0" h="357017" w="516192">
                  <a:moveTo>
                    <a:pt x="26875" y="0"/>
                  </a:moveTo>
                  <a:lnTo>
                    <a:pt x="489317" y="0"/>
                  </a:lnTo>
                  <a:cubicBezTo>
                    <a:pt x="496445" y="0"/>
                    <a:pt x="503281" y="2831"/>
                    <a:pt x="508321" y="7871"/>
                  </a:cubicBezTo>
                  <a:cubicBezTo>
                    <a:pt x="513361" y="12912"/>
                    <a:pt x="516192" y="19747"/>
                    <a:pt x="516192" y="26875"/>
                  </a:cubicBezTo>
                  <a:lnTo>
                    <a:pt x="516192" y="330143"/>
                  </a:lnTo>
                  <a:cubicBezTo>
                    <a:pt x="516192" y="344985"/>
                    <a:pt x="504160" y="357017"/>
                    <a:pt x="489317" y="357017"/>
                  </a:cubicBezTo>
                  <a:lnTo>
                    <a:pt x="26875" y="357017"/>
                  </a:lnTo>
                  <a:cubicBezTo>
                    <a:pt x="12032" y="357017"/>
                    <a:pt x="0" y="344985"/>
                    <a:pt x="0" y="330143"/>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txBox="1"/>
            <p:nvPr/>
          </p:nvSpPr>
          <p:spPr>
            <a:xfrm>
              <a:off x="3" y="0"/>
              <a:ext cx="516300" cy="411600"/>
            </a:xfrm>
            <a:prstGeom prst="rect">
              <a:avLst/>
            </a:prstGeom>
            <a:noFill/>
            <a:ln>
              <a:noFill/>
            </a:ln>
          </p:spPr>
          <p:txBody>
            <a:bodyPr anchorCtr="0" anchor="ctr" bIns="50800" lIns="50800" spcFirstLastPara="1" rIns="50800" wrap="square" tIns="50800">
              <a:noAutofit/>
            </a:bodyPr>
            <a:lstStyle/>
            <a:p>
              <a:pPr indent="0" lvl="0" marL="0" rtl="0"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a:solidFill>
                  <a:schemeClr val="lt1"/>
                </a:solidFill>
                <a:latin typeface="Assistant"/>
                <a:ea typeface="Assistant"/>
                <a:cs typeface="Assistant"/>
                <a:sym typeface="Assistant"/>
              </a:endParaRPr>
            </a:p>
            <a:p>
              <a:pPr indent="0" lvl="0" marL="0" rtl="0" algn="ctr">
                <a:lnSpc>
                  <a:spcPct val="91000"/>
                </a:lnSpc>
                <a:spcBef>
                  <a:spcPts val="0"/>
                </a:spcBef>
                <a:spcAft>
                  <a:spcPts val="0"/>
                </a:spcAft>
                <a:buClr>
                  <a:schemeClr val="dk1"/>
                </a:buClr>
                <a:buFont typeface="Arial"/>
                <a:buNone/>
              </a:pPr>
              <a:r>
                <a:rPr b="1" lang="en-US" sz="3200">
                  <a:solidFill>
                    <a:schemeClr val="lt1"/>
                  </a:solidFill>
                  <a:latin typeface="Assistant"/>
                  <a:ea typeface="Assistant"/>
                  <a:cs typeface="Assistant"/>
                  <a:sym typeface="Assistant"/>
                </a:rPr>
                <a:t>6,000</a:t>
              </a:r>
              <a:endParaRPr b="1" sz="3400">
                <a:solidFill>
                  <a:srgbClr val="FFFFFF"/>
                </a:solidFill>
                <a:latin typeface="Assistant"/>
                <a:ea typeface="Assistant"/>
                <a:cs typeface="Assistant"/>
                <a:sym typeface="Assistant"/>
              </a:endParaRPr>
            </a:p>
            <a:p>
              <a:pPr indent="0" lvl="0" marL="0" marR="0" rtl="1" algn="ctr">
                <a:lnSpc>
                  <a:spcPct val="90994"/>
                </a:lnSpc>
                <a:spcBef>
                  <a:spcPts val="0"/>
                </a:spcBef>
                <a:spcAft>
                  <a:spcPts val="0"/>
                </a:spcAft>
                <a:buNone/>
              </a:pPr>
              <a:r>
                <a:rPr lang="en-US" sz="1399">
                  <a:solidFill>
                    <a:srgbClr val="FFFFFF"/>
                  </a:solidFill>
                  <a:latin typeface="Assistant"/>
                  <a:ea typeface="Assistant"/>
                  <a:cs typeface="Assistant"/>
                  <a:sym typeface="Assistant"/>
                </a:rPr>
                <a:t>אמצעי לחימה אותרו ברצועת עזה</a:t>
              </a:r>
              <a:endParaRPr sz="1200">
                <a:latin typeface="Assistant"/>
                <a:ea typeface="Assistant"/>
                <a:cs typeface="Assistant"/>
                <a:sym typeface="Assistant"/>
              </a:endParaRPr>
            </a:p>
          </p:txBody>
        </p:sp>
      </p:grpSp>
      <p:grpSp>
        <p:nvGrpSpPr>
          <p:cNvPr id="93" name="Google Shape;93;p13"/>
          <p:cNvGrpSpPr/>
          <p:nvPr/>
        </p:nvGrpSpPr>
        <p:grpSpPr>
          <a:xfrm>
            <a:off x="5874043" y="3621596"/>
            <a:ext cx="1440382" cy="1178997"/>
            <a:chOff x="0" y="0"/>
            <a:chExt cx="516192" cy="422519"/>
          </a:xfrm>
        </p:grpSpPr>
        <p:sp>
          <p:nvSpPr>
            <p:cNvPr id="94" name="Google Shape;94;p13"/>
            <p:cNvSpPr/>
            <p:nvPr/>
          </p:nvSpPr>
          <p:spPr>
            <a:xfrm>
              <a:off x="0" y="0"/>
              <a:ext cx="516192" cy="422519"/>
            </a:xfrm>
            <a:custGeom>
              <a:rect b="b" l="l" r="r" t="t"/>
              <a:pathLst>
                <a:path extrusionOk="0" h="422519" w="516192">
                  <a:moveTo>
                    <a:pt x="26875" y="0"/>
                  </a:moveTo>
                  <a:lnTo>
                    <a:pt x="489317" y="0"/>
                  </a:lnTo>
                  <a:cubicBezTo>
                    <a:pt x="496445" y="0"/>
                    <a:pt x="503281" y="2831"/>
                    <a:pt x="508321" y="7871"/>
                  </a:cubicBezTo>
                  <a:cubicBezTo>
                    <a:pt x="513361" y="12912"/>
                    <a:pt x="516192" y="19747"/>
                    <a:pt x="516192" y="26875"/>
                  </a:cubicBezTo>
                  <a:lnTo>
                    <a:pt x="516192" y="395644"/>
                  </a:lnTo>
                  <a:cubicBezTo>
                    <a:pt x="516192" y="410486"/>
                    <a:pt x="504160" y="422519"/>
                    <a:pt x="489317" y="422519"/>
                  </a:cubicBezTo>
                  <a:lnTo>
                    <a:pt x="26875" y="422519"/>
                  </a:lnTo>
                  <a:cubicBezTo>
                    <a:pt x="12032" y="422519"/>
                    <a:pt x="0" y="410486"/>
                    <a:pt x="0" y="395644"/>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txBox="1"/>
            <p:nvPr/>
          </p:nvSpPr>
          <p:spPr>
            <a:xfrm>
              <a:off x="0" y="47625"/>
              <a:ext cx="516192" cy="374894"/>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i="0" lang="en-US" sz="2300" u="none" cap="none" strike="noStrike">
                  <a:solidFill>
                    <a:srgbClr val="FFFFFF"/>
                  </a:solidFill>
                  <a:latin typeface="Assistant"/>
                  <a:ea typeface="Assistant"/>
                  <a:cs typeface="Assistant"/>
                  <a:sym typeface="Assistant"/>
                </a:rPr>
                <a:t>הישגי צה</a:t>
              </a:r>
              <a:r>
                <a:rPr b="1" lang="en-US" sz="2300">
                  <a:solidFill>
                    <a:srgbClr val="FFFFFF"/>
                  </a:solidFill>
                  <a:latin typeface="Assistant"/>
                  <a:ea typeface="Assistant"/>
                  <a:cs typeface="Assistant"/>
                  <a:sym typeface="Assistant"/>
                </a:rPr>
                <a:t>״</a:t>
              </a:r>
              <a:r>
                <a:rPr b="1" i="0" lang="en-US" sz="2300" u="none" cap="none" strike="noStrike">
                  <a:solidFill>
                    <a:srgbClr val="FFFFFF"/>
                  </a:solidFill>
                  <a:latin typeface="Assistant"/>
                  <a:ea typeface="Assistant"/>
                  <a:cs typeface="Assistant"/>
                  <a:sym typeface="Assistant"/>
                </a:rPr>
                <a:t>ל במספרים:</a:t>
              </a:r>
              <a:endParaRPr b="1" sz="1200">
                <a:latin typeface="Assistant"/>
                <a:ea typeface="Assistant"/>
                <a:cs typeface="Assistant"/>
                <a:sym typeface="Assistant"/>
              </a:endParaRPr>
            </a:p>
          </p:txBody>
        </p:sp>
      </p:grpSp>
      <p:grpSp>
        <p:nvGrpSpPr>
          <p:cNvPr id="96" name="Google Shape;96;p13"/>
          <p:cNvGrpSpPr/>
          <p:nvPr/>
        </p:nvGrpSpPr>
        <p:grpSpPr>
          <a:xfrm>
            <a:off x="5873893" y="6426420"/>
            <a:ext cx="1440359" cy="1321056"/>
            <a:chOff x="0" y="0"/>
            <a:chExt cx="516192" cy="473437"/>
          </a:xfrm>
        </p:grpSpPr>
        <p:sp>
          <p:nvSpPr>
            <p:cNvPr id="97" name="Google Shape;97;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u="none" cap="none" strike="noStrike">
                  <a:solidFill>
                    <a:srgbClr val="FFFFFF"/>
                  </a:solidFill>
                  <a:latin typeface="Assistant"/>
                  <a:ea typeface="Assistant"/>
                  <a:cs typeface="Assistant"/>
                  <a:sym typeface="Assistant"/>
                </a:rPr>
                <a:t>מעל</a:t>
              </a:r>
              <a:endParaRPr sz="1300">
                <a:latin typeface="Assistant"/>
                <a:ea typeface="Assistant"/>
                <a:cs typeface="Assistant"/>
                <a:sym typeface="Assistant"/>
              </a:endParaRPr>
            </a:p>
            <a:p>
              <a:pPr indent="0" lvl="0" marL="0" marR="0" rtl="1" algn="ctr">
                <a:lnSpc>
                  <a:spcPct val="91000"/>
                </a:lnSpc>
                <a:spcBef>
                  <a:spcPts val="0"/>
                </a:spcBef>
                <a:spcAft>
                  <a:spcPts val="0"/>
                </a:spcAft>
                <a:buNone/>
              </a:pPr>
              <a:r>
                <a:rPr b="1" lang="en-US" sz="3200">
                  <a:solidFill>
                    <a:srgbClr val="FFFFFF"/>
                  </a:solidFill>
                  <a:latin typeface="Assistant"/>
                  <a:ea typeface="Assistant"/>
                  <a:cs typeface="Assistant"/>
                  <a:sym typeface="Assistant"/>
                </a:rPr>
                <a:t>5,000</a:t>
              </a:r>
              <a:endParaRPr b="1" sz="1300">
                <a:latin typeface="Assistant"/>
                <a:ea typeface="Assistant"/>
                <a:cs typeface="Assistant"/>
                <a:sym typeface="Assistant"/>
              </a:endParaRPr>
            </a:p>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מטרות הותקפו בעזה בפעילות </a:t>
              </a:r>
              <a:r>
                <a:rPr lang="en-US" sz="1300">
                  <a:solidFill>
                    <a:srgbClr val="FFFFFF"/>
                  </a:solidFill>
                  <a:latin typeface="Assistant"/>
                  <a:ea typeface="Assistant"/>
                  <a:cs typeface="Assistant"/>
                  <a:sym typeface="Assistant"/>
                </a:rPr>
                <a:t>משולבת</a:t>
              </a:r>
              <a:endParaRPr sz="1300">
                <a:latin typeface="Assistant"/>
                <a:ea typeface="Assistant"/>
                <a:cs typeface="Assistant"/>
                <a:sym typeface="Assistant"/>
              </a:endParaRPr>
            </a:p>
          </p:txBody>
        </p:sp>
      </p:grpSp>
      <p:sp>
        <p:nvSpPr>
          <p:cNvPr id="99" name="Google Shape;99;p13"/>
          <p:cNvSpPr txBox="1"/>
          <p:nvPr/>
        </p:nvSpPr>
        <p:spPr>
          <a:xfrm>
            <a:off x="5764350" y="993925"/>
            <a:ext cx="1659600" cy="13839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2800">
                <a:solidFill>
                  <a:srgbClr val="066B57"/>
                </a:solidFill>
                <a:latin typeface="Assistant"/>
                <a:ea typeface="Assistant"/>
                <a:cs typeface="Assistant"/>
                <a:sym typeface="Assistant"/>
              </a:rPr>
              <a:t>היום ה-59 ללחימה</a:t>
            </a:r>
            <a:endParaRPr b="1" sz="1000">
              <a:latin typeface="Assistant"/>
              <a:ea typeface="Assistant"/>
              <a:cs typeface="Assistant"/>
              <a:sym typeface="Assistant"/>
            </a:endParaRPr>
          </a:p>
        </p:txBody>
      </p:sp>
      <p:grpSp>
        <p:nvGrpSpPr>
          <p:cNvPr id="100" name="Google Shape;100;p13"/>
          <p:cNvGrpSpPr/>
          <p:nvPr/>
        </p:nvGrpSpPr>
        <p:grpSpPr>
          <a:xfrm>
            <a:off x="5748648" y="2479350"/>
            <a:ext cx="1671743" cy="866422"/>
            <a:chOff x="0" y="-4"/>
            <a:chExt cx="599105" cy="310501"/>
          </a:xfrm>
        </p:grpSpPr>
        <p:sp>
          <p:nvSpPr>
            <p:cNvPr id="101" name="Google Shape;101;p13"/>
            <p:cNvSpPr/>
            <p:nvPr/>
          </p:nvSpPr>
          <p:spPr>
            <a:xfrm>
              <a:off x="0" y="0"/>
              <a:ext cx="599105" cy="310497"/>
            </a:xfrm>
            <a:custGeom>
              <a:rect b="b" l="l" r="r" t="t"/>
              <a:pathLst>
                <a:path extrusionOk="0" h="310497" w="599105">
                  <a:moveTo>
                    <a:pt x="23156" y="0"/>
                  </a:moveTo>
                  <a:lnTo>
                    <a:pt x="575949" y="0"/>
                  </a:lnTo>
                  <a:cubicBezTo>
                    <a:pt x="582090" y="0"/>
                    <a:pt x="587980" y="2440"/>
                    <a:pt x="592323" y="6782"/>
                  </a:cubicBezTo>
                  <a:cubicBezTo>
                    <a:pt x="596665" y="11125"/>
                    <a:pt x="599105" y="17014"/>
                    <a:pt x="599105" y="23156"/>
                  </a:cubicBezTo>
                  <a:lnTo>
                    <a:pt x="599105" y="287341"/>
                  </a:lnTo>
                  <a:cubicBezTo>
                    <a:pt x="599105" y="293483"/>
                    <a:pt x="596665" y="299372"/>
                    <a:pt x="592323" y="303715"/>
                  </a:cubicBezTo>
                  <a:cubicBezTo>
                    <a:pt x="587980" y="308057"/>
                    <a:pt x="582090" y="310497"/>
                    <a:pt x="575949" y="310497"/>
                  </a:cubicBezTo>
                  <a:lnTo>
                    <a:pt x="23156" y="310497"/>
                  </a:lnTo>
                  <a:cubicBezTo>
                    <a:pt x="10367" y="310497"/>
                    <a:pt x="0" y="300130"/>
                    <a:pt x="0" y="287341"/>
                  </a:cubicBezTo>
                  <a:lnTo>
                    <a:pt x="0" y="23156"/>
                  </a:lnTo>
                  <a:cubicBezTo>
                    <a:pt x="0" y="17014"/>
                    <a:pt x="2440" y="11125"/>
                    <a:pt x="6782" y="6782"/>
                  </a:cubicBezTo>
                  <a:cubicBezTo>
                    <a:pt x="11125" y="2440"/>
                    <a:pt x="17014" y="0"/>
                    <a:pt x="23156" y="0"/>
                  </a:cubicBezTo>
                  <a:close/>
                </a:path>
              </a:pathLst>
            </a:custGeom>
            <a:solidFill>
              <a:srgbClr val="7BA3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txBox="1"/>
            <p:nvPr/>
          </p:nvSpPr>
          <p:spPr>
            <a:xfrm>
              <a:off x="1" y="-4"/>
              <a:ext cx="599100" cy="3105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1600">
                  <a:solidFill>
                    <a:srgbClr val="FFFFFF"/>
                  </a:solidFill>
                  <a:latin typeface="Assistant"/>
                  <a:ea typeface="Assistant"/>
                  <a:cs typeface="Assistant"/>
                  <a:sym typeface="Assistant"/>
                </a:rPr>
                <a:t>4 בדצמבר</a:t>
              </a:r>
              <a:r>
                <a:rPr b="1" i="0" lang="en-US" sz="1600" u="none" cap="none" strike="noStrike">
                  <a:solidFill>
                    <a:srgbClr val="FFFFFF"/>
                  </a:solidFill>
                  <a:latin typeface="Assistant"/>
                  <a:ea typeface="Assistant"/>
                  <a:cs typeface="Assistant"/>
                  <a:sym typeface="Assistant"/>
                </a:rPr>
                <a:t> 2023</a:t>
              </a:r>
              <a:endParaRPr b="1" sz="1000">
                <a:latin typeface="Assistant"/>
                <a:ea typeface="Assistant"/>
                <a:cs typeface="Assistant"/>
                <a:sym typeface="Assistant"/>
              </a:endParaRPr>
            </a:p>
            <a:p>
              <a:pPr indent="0" lvl="0" marL="0" marR="0" rtl="1" algn="ctr">
                <a:lnSpc>
                  <a:spcPct val="91000"/>
                </a:lnSpc>
                <a:spcBef>
                  <a:spcPts val="0"/>
                </a:spcBef>
                <a:spcAft>
                  <a:spcPts val="0"/>
                </a:spcAft>
                <a:buNone/>
              </a:pPr>
              <a:r>
                <a:rPr b="1" lang="en-US">
                  <a:solidFill>
                    <a:srgbClr val="FFFFFF"/>
                  </a:solidFill>
                  <a:latin typeface="Assistant"/>
                  <a:ea typeface="Assistant"/>
                  <a:cs typeface="Assistant"/>
                  <a:sym typeface="Assistant"/>
                </a:rPr>
                <a:t>כ"א </a:t>
              </a:r>
              <a:r>
                <a:rPr b="1" i="0" lang="en-US" u="none" cap="none" strike="noStrike">
                  <a:solidFill>
                    <a:srgbClr val="FFFFFF"/>
                  </a:solidFill>
                  <a:latin typeface="Assistant"/>
                  <a:ea typeface="Assistant"/>
                  <a:cs typeface="Assistant"/>
                  <a:sym typeface="Assistant"/>
                </a:rPr>
                <a:t>ב</a:t>
              </a:r>
              <a:r>
                <a:rPr b="1" lang="en-US">
                  <a:solidFill>
                    <a:srgbClr val="FFFFFF"/>
                  </a:solidFill>
                  <a:latin typeface="Assistant"/>
                  <a:ea typeface="Assistant"/>
                  <a:cs typeface="Assistant"/>
                  <a:sym typeface="Assistant"/>
                </a:rPr>
                <a:t>כסלו</a:t>
              </a:r>
              <a:r>
                <a:rPr b="1" i="0" lang="en-US" u="none" cap="none" strike="noStrike">
                  <a:solidFill>
                    <a:srgbClr val="FFFFFF"/>
                  </a:solidFill>
                  <a:latin typeface="Assistant"/>
                  <a:ea typeface="Assistant"/>
                  <a:cs typeface="Assistant"/>
                  <a:sym typeface="Assistant"/>
                </a:rPr>
                <a:t> התש</a:t>
              </a:r>
              <a:r>
                <a:rPr b="1" lang="en-US">
                  <a:solidFill>
                    <a:srgbClr val="FFFFFF"/>
                  </a:solidFill>
                  <a:latin typeface="Assistant"/>
                  <a:ea typeface="Assistant"/>
                  <a:cs typeface="Assistant"/>
                  <a:sym typeface="Assistant"/>
                </a:rPr>
                <a:t>פ</a:t>
              </a:r>
              <a:r>
                <a:rPr b="1" i="0" lang="en-US" u="none" cap="none" strike="noStrike">
                  <a:solidFill>
                    <a:srgbClr val="FFFFFF"/>
                  </a:solidFill>
                  <a:latin typeface="Assistant"/>
                  <a:ea typeface="Assistant"/>
                  <a:cs typeface="Assistant"/>
                  <a:sym typeface="Assistant"/>
                </a:rPr>
                <a:t>״ד</a:t>
              </a:r>
              <a:endParaRPr b="1" i="0" u="none" cap="none" strike="noStrike">
                <a:solidFill>
                  <a:srgbClr val="FFFFFF"/>
                </a:solidFill>
                <a:latin typeface="Assistant"/>
                <a:ea typeface="Assistant"/>
                <a:cs typeface="Assistant"/>
                <a:sym typeface="Assistant"/>
              </a:endParaRPr>
            </a:p>
            <a:p>
              <a:pPr indent="0" lvl="0" marL="0" marR="0" rtl="1" algn="ctr">
                <a:lnSpc>
                  <a:spcPct val="91000"/>
                </a:lnSpc>
                <a:spcBef>
                  <a:spcPts val="0"/>
                </a:spcBef>
                <a:spcAft>
                  <a:spcPts val="0"/>
                </a:spcAft>
                <a:buNone/>
              </a:pPr>
              <a:r>
                <a:rPr b="1" lang="en-US" sz="1000">
                  <a:solidFill>
                    <a:srgbClr val="FFFFFF"/>
                  </a:solidFill>
                  <a:latin typeface="Assistant"/>
                  <a:ea typeface="Assistant"/>
                  <a:cs typeface="Assistant"/>
                  <a:sym typeface="Assistant"/>
                </a:rPr>
                <a:t>(מעודכן לשעה 16:00)</a:t>
              </a:r>
              <a:endParaRPr b="1" sz="1000">
                <a:solidFill>
                  <a:srgbClr val="FFFFFF"/>
                </a:solidFill>
                <a:latin typeface="Assistant"/>
                <a:ea typeface="Assistant"/>
                <a:cs typeface="Assistant"/>
                <a:sym typeface="Assistant"/>
              </a:endParaRPr>
            </a:p>
          </p:txBody>
        </p:sp>
      </p:grpSp>
      <p:sp>
        <p:nvSpPr>
          <p:cNvPr id="103" name="Google Shape;103;p13"/>
          <p:cNvSpPr txBox="1"/>
          <p:nvPr/>
        </p:nvSpPr>
        <p:spPr>
          <a:xfrm>
            <a:off x="134625" y="952900"/>
            <a:ext cx="5403600" cy="9791100"/>
          </a:xfrm>
          <a:prstGeom prst="rect">
            <a:avLst/>
          </a:prstGeom>
          <a:noFill/>
          <a:ln>
            <a:noFill/>
          </a:ln>
        </p:spPr>
        <p:txBody>
          <a:bodyPr anchorCtr="0" anchor="t" bIns="91425" lIns="91425" spcFirstLastPara="1" rIns="91425" wrap="square" tIns="91425">
            <a:spAutoFit/>
          </a:bodyPr>
          <a:lstStyle/>
          <a:p>
            <a:pPr indent="0" lvl="0" marL="0" rtl="1" algn="ctr">
              <a:lnSpc>
                <a:spcPct val="115000"/>
              </a:lnSpc>
              <a:spcBef>
                <a:spcPts val="0"/>
              </a:spcBef>
              <a:spcAft>
                <a:spcPts val="0"/>
              </a:spcAft>
              <a:buNone/>
            </a:pPr>
            <a:r>
              <a:rPr b="1" lang="en-US" sz="1700">
                <a:solidFill>
                  <a:schemeClr val="lt1"/>
                </a:solidFill>
                <a:latin typeface="Assistant"/>
                <a:ea typeface="Assistant"/>
                <a:cs typeface="Assistant"/>
                <a:sym typeface="Assistant"/>
              </a:rPr>
              <a:t>השבוע התשיעי למלחמה</a:t>
            </a:r>
            <a:endParaRPr b="1" sz="1200">
              <a:solidFill>
                <a:schemeClr val="dk1"/>
              </a:solidFill>
              <a:latin typeface="Assistant"/>
              <a:ea typeface="Assistant"/>
              <a:cs typeface="Assistant"/>
              <a:sym typeface="Assistant"/>
            </a:endParaRPr>
          </a:p>
          <a:p>
            <a:pPr indent="0" lvl="0" marL="0" marR="12700" rtl="1" algn="ctr">
              <a:lnSpc>
                <a:spcPct val="115000"/>
              </a:lnSpc>
              <a:spcBef>
                <a:spcPts val="0"/>
              </a:spcBef>
              <a:spcAft>
                <a:spcPts val="0"/>
              </a:spcAft>
              <a:buClr>
                <a:schemeClr val="dk1"/>
              </a:buClr>
              <a:buSzPts val="1100"/>
              <a:buFont typeface="Arial"/>
              <a:buNone/>
            </a:pPr>
            <a:r>
              <a:rPr b="1" i="1" lang="en-US" sz="1000">
                <a:solidFill>
                  <a:schemeClr val="dk1"/>
                </a:solidFill>
                <a:latin typeface="Assistant"/>
                <a:ea typeface="Assistant"/>
                <a:cs typeface="Assistant"/>
                <a:sym typeface="Assistant"/>
              </a:rPr>
              <a:t>"מאז תחילת התמרון הקרקעי, חיסלנו מחבלים והרבה פעילי חמאס, ואתמול בבוקר התחלנו את אותו מהלך בדרום הרצועה. הוא יהיה עם עוצמה לא פחותה מזה, הוא יהיה עם תוצאות לא פחותות מזה, והמפקדים בחמאס ייפגשו בכל מקום את צה"ל בצורה מאוד מאוד חזקה".</a:t>
            </a:r>
            <a:endParaRPr b="1" i="1" sz="1350">
              <a:solidFill>
                <a:srgbClr val="30323F"/>
              </a:solidFill>
              <a:highlight>
                <a:srgbClr val="F1F6FB"/>
              </a:highlight>
            </a:endParaRPr>
          </a:p>
          <a:p>
            <a:pPr indent="0" lvl="0" marL="0" marR="12700" rtl="1" algn="l">
              <a:lnSpc>
                <a:spcPct val="115000"/>
              </a:lnSpc>
              <a:spcBef>
                <a:spcPts val="0"/>
              </a:spcBef>
              <a:spcAft>
                <a:spcPts val="0"/>
              </a:spcAft>
              <a:buClr>
                <a:schemeClr val="dk1"/>
              </a:buClr>
              <a:buSzPts val="1100"/>
              <a:buFont typeface="Arial"/>
              <a:buNone/>
            </a:pPr>
            <a:r>
              <a:rPr lang="en-US" sz="1100">
                <a:solidFill>
                  <a:schemeClr val="dk1"/>
                </a:solidFill>
                <a:latin typeface="Assistant"/>
                <a:ea typeface="Assistant"/>
                <a:cs typeface="Assistant"/>
                <a:sym typeface="Assistant"/>
              </a:rPr>
              <a:t>מדברי הרמטכ"ל, רא"ל הרצי הלוי, שיח עם אנשי המילואים ברצועה</a:t>
            </a:r>
            <a:endParaRPr i="1" sz="10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הדרום:</a:t>
            </a:r>
            <a:endParaRPr sz="1100">
              <a:solidFill>
                <a:schemeClr val="dk1"/>
              </a:solidFill>
              <a:highlight>
                <a:srgbClr val="FFFF00"/>
              </a:highlight>
              <a:latin typeface="Assistant"/>
              <a:ea typeface="Assistant"/>
              <a:cs typeface="Assistant"/>
              <a:sym typeface="Assistant"/>
            </a:endParaRPr>
          </a:p>
          <a:p>
            <a:pPr indent="-298450" lvl="0" marL="457200" marR="0" rtl="1" algn="just">
              <a:lnSpc>
                <a:spcPct val="115000"/>
              </a:lnSpc>
              <a:spcBef>
                <a:spcPts val="0"/>
              </a:spcBef>
              <a:spcAft>
                <a:spcPts val="0"/>
              </a:spcAft>
              <a:buClr>
                <a:srgbClr val="30323F"/>
              </a:buClr>
              <a:buSzPts val="1100"/>
              <a:buChar char="●"/>
            </a:pPr>
            <a:r>
              <a:rPr lang="en-US" sz="1100">
                <a:solidFill>
                  <a:schemeClr val="dk1"/>
                </a:solidFill>
                <a:latin typeface="Assistant"/>
                <a:ea typeface="Assistant"/>
                <a:cs typeface="Assistant"/>
                <a:sym typeface="Assistant"/>
              </a:rPr>
              <a:t>הלילה, צה"ל בהכוונה מודיעינית של שב"כ ואמ"ן </a:t>
            </a:r>
            <a:r>
              <a:rPr b="1" lang="en-US" sz="1100">
                <a:solidFill>
                  <a:schemeClr val="dk1"/>
                </a:solidFill>
                <a:latin typeface="Assistant"/>
                <a:ea typeface="Assistant"/>
                <a:cs typeface="Assistant"/>
                <a:sym typeface="Assistant"/>
              </a:rPr>
              <a:t>חיסל באמצעות מטוס קרב של חיל האוויר את מפקד גדוד 'שאטי' של ארגון הטרור חמאס</a:t>
            </a:r>
            <a:r>
              <a:rPr lang="en-US" sz="1100">
                <a:solidFill>
                  <a:schemeClr val="dk1"/>
                </a:solidFill>
                <a:latin typeface="Assistant"/>
                <a:ea typeface="Assistant"/>
                <a:cs typeface="Assistant"/>
                <a:sym typeface="Assistant"/>
              </a:rPr>
              <a:t>, אשר תחת פיקודו יצאו מתווי פשיטה לשטחי ישראל ב-7.10. בנוסף, הוא פיקד על אבטחת הפעילות של ארגון הטרור חמאס בבית החולים שיפא ופיקד על הלחימה נגד כוחות צה"ל במחנה שאטי.</a:t>
            </a:r>
            <a:endParaRPr sz="11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Font typeface="Assistant"/>
              <a:buChar char="●"/>
            </a:pPr>
            <a:r>
              <a:rPr b="1" lang="en-US" sz="1100">
                <a:solidFill>
                  <a:schemeClr val="dk1"/>
                </a:solidFill>
                <a:latin typeface="Assistant"/>
                <a:ea typeface="Assistant"/>
                <a:cs typeface="Assistant"/>
                <a:sym typeface="Assistant"/>
              </a:rPr>
              <a:t>חטיבת כפיר משתתפת </a:t>
            </a:r>
            <a:r>
              <a:rPr b="1" lang="en-US" sz="1100">
                <a:solidFill>
                  <a:schemeClr val="dk1"/>
                </a:solidFill>
                <a:uFill>
                  <a:noFill/>
                </a:uFill>
                <a:latin typeface="Assistant"/>
                <a:ea typeface="Assistant"/>
                <a:cs typeface="Assistant"/>
                <a:sym typeface="Assistant"/>
                <a:hlinkClick r:id="rId4">
                  <a:extLst>
                    <a:ext uri="{A12FA001-AC4F-418D-AE19-62706E023703}">
                      <ahyp:hlinkClr val="tx"/>
                    </a:ext>
                  </a:extLst>
                </a:hlinkClick>
              </a:rPr>
              <a:t>בתמרון הקרקעי ברצועת עזה</a:t>
            </a:r>
            <a:r>
              <a:rPr lang="en-US" sz="1100">
                <a:solidFill>
                  <a:schemeClr val="dk1"/>
                </a:solidFill>
                <a:latin typeface="Assistant"/>
                <a:ea typeface="Assistant"/>
                <a:cs typeface="Assistant"/>
                <a:sym typeface="Assistant"/>
              </a:rPr>
              <a:t>. לוחמי החטיבה נלחמים עם מחבלי החמאס ופועלים לאיתור המנהרות התת קרקעיות של ארגון הטרור והשמדתן. צוות הקרב של חטיבת כפיר נלחם בשיתוף פעולה עם כוחות הנדסה, שריון וארטילריה, אשר פועלים בצפון רצועת עזה לסיכול אויב ולביצוע משימות נוספות שמטרתן לאפשר את המשך התמרון של צה״ל.</a:t>
            </a:r>
            <a:endParaRPr sz="11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rgbClr val="30323F"/>
              </a:buClr>
              <a:buSzPts val="1100"/>
              <a:buChar char="●"/>
            </a:pPr>
            <a:r>
              <a:rPr lang="en-US" sz="1100">
                <a:solidFill>
                  <a:schemeClr val="dk1"/>
                </a:solidFill>
                <a:latin typeface="Assistant"/>
                <a:ea typeface="Assistant"/>
                <a:cs typeface="Assistant"/>
                <a:sym typeface="Assistant"/>
              </a:rPr>
              <a:t>הלילה, </a:t>
            </a:r>
            <a:r>
              <a:rPr b="1" lang="en-US" sz="1100">
                <a:solidFill>
                  <a:schemeClr val="dk1"/>
                </a:solidFill>
                <a:latin typeface="Assistant"/>
                <a:ea typeface="Assistant"/>
                <a:cs typeface="Assistant"/>
                <a:sym typeface="Assistant"/>
              </a:rPr>
              <a:t>כוחות זרוע הים</a:t>
            </a:r>
            <a:r>
              <a:rPr lang="en-US" sz="1100">
                <a:solidFill>
                  <a:schemeClr val="dk1"/>
                </a:solidFill>
                <a:latin typeface="Assistant"/>
                <a:ea typeface="Assistant"/>
                <a:cs typeface="Assistant"/>
                <a:sym typeface="Assistant"/>
              </a:rPr>
              <a:t> תקפו מספר מטרות של ארגון הטרור חמאס, כסיוע לכוחות המתמרנים. בין המטרות שנתקפו- עמדת תצפית של הכוח הימי של החמאס ותשתיות טרור במעגן עזה. </a:t>
            </a:r>
            <a:endParaRPr sz="11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rgbClr val="30323F"/>
              </a:buClr>
              <a:buSzPts val="1100"/>
              <a:buChar char="●"/>
            </a:pPr>
            <a:r>
              <a:rPr b="1" lang="en-US" sz="1100">
                <a:solidFill>
                  <a:schemeClr val="dk1"/>
                </a:solidFill>
                <a:latin typeface="Assistant"/>
                <a:ea typeface="Assistant"/>
                <a:cs typeface="Assistant"/>
                <a:sym typeface="Assistant"/>
              </a:rPr>
              <a:t>חטיבת הנגב</a:t>
            </a:r>
            <a:r>
              <a:rPr lang="en-US" sz="1100">
                <a:solidFill>
                  <a:schemeClr val="dk1"/>
                </a:solidFill>
                <a:latin typeface="Assistant"/>
                <a:ea typeface="Assistant"/>
                <a:cs typeface="Assistant"/>
                <a:sym typeface="Assistant"/>
              </a:rPr>
              <a:t> השמידה תשתית טרור שמוקמה בבית ספר בבית חנון, ממנה בוצעה תקיפה לעבר כוחותינו. במתחם בית הספר נמצאו שני פירי מנהרות, זירת מטענים ואמצעי לחימה.</a:t>
            </a:r>
            <a:endParaRPr sz="8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פיקוד המרכז:</a:t>
            </a:r>
            <a:endParaRPr b="1" sz="1200">
              <a:solidFill>
                <a:schemeClr val="dk1"/>
              </a:solidFill>
              <a:latin typeface="Assistant"/>
              <a:ea typeface="Assistant"/>
              <a:cs typeface="Assistant"/>
              <a:sym typeface="Assistant"/>
            </a:endParaRPr>
          </a:p>
          <a:p>
            <a:pPr indent="-304800" lvl="0" marL="457200" marR="12700" rtl="1" algn="just">
              <a:lnSpc>
                <a:spcPct val="115000"/>
              </a:lnSpc>
              <a:spcBef>
                <a:spcPts val="0"/>
              </a:spcBef>
              <a:spcAft>
                <a:spcPts val="0"/>
              </a:spcAft>
              <a:buClr>
                <a:schemeClr val="dk1"/>
              </a:buClr>
              <a:buSzPts val="1200"/>
              <a:buFont typeface="Assistant"/>
              <a:buChar char="●"/>
            </a:pPr>
            <a:r>
              <a:rPr lang="en-US" sz="1100">
                <a:solidFill>
                  <a:schemeClr val="dk1"/>
                </a:solidFill>
                <a:latin typeface="Assistant"/>
                <a:ea typeface="Assistant"/>
                <a:cs typeface="Assistant"/>
                <a:sym typeface="Assistant"/>
              </a:rPr>
              <a:t>לוחמי צה"ל, שב"כ ומג"ב </a:t>
            </a:r>
            <a:r>
              <a:rPr b="1" lang="en-US" sz="1100">
                <a:solidFill>
                  <a:schemeClr val="dk1"/>
                </a:solidFill>
                <a:latin typeface="Assistant"/>
                <a:ea typeface="Assistant"/>
                <a:cs typeface="Assistant"/>
                <a:sym typeface="Assistant"/>
              </a:rPr>
              <a:t>עצרו הלילה 29 מבוקשים</a:t>
            </a:r>
            <a:r>
              <a:rPr lang="en-US" sz="1100">
                <a:solidFill>
                  <a:schemeClr val="dk1"/>
                </a:solidFill>
                <a:latin typeface="Assistant"/>
                <a:ea typeface="Assistant"/>
                <a:cs typeface="Assistant"/>
                <a:sym typeface="Assistant"/>
              </a:rPr>
              <a:t> והוחרמו כעשרה כלי נשק ברחבי יהודה ושומרון וחטיבת הבקעה והעמקים, חמישה מהמבוקשים שנעצרו שייכים לארגון הטרור חמאס.</a:t>
            </a:r>
            <a:endParaRPr sz="1100">
              <a:solidFill>
                <a:schemeClr val="dk1"/>
              </a:solidFill>
              <a:latin typeface="Assistant"/>
              <a:ea typeface="Assistant"/>
              <a:cs typeface="Assistant"/>
              <a:sym typeface="Assistant"/>
            </a:endParaRPr>
          </a:p>
          <a:p>
            <a:pPr indent="-304800" lvl="0" marL="457200" marR="12700" rtl="1" algn="just">
              <a:lnSpc>
                <a:spcPct val="115000"/>
              </a:lnSpc>
              <a:spcBef>
                <a:spcPts val="0"/>
              </a:spcBef>
              <a:spcAft>
                <a:spcPts val="0"/>
              </a:spcAft>
              <a:buClr>
                <a:srgbClr val="30323F"/>
              </a:buClr>
              <a:buSzPts val="1200"/>
              <a:buChar char="●"/>
            </a:pPr>
            <a:r>
              <a:rPr lang="en-US" sz="1100">
                <a:solidFill>
                  <a:schemeClr val="dk1"/>
                </a:solidFill>
                <a:latin typeface="Assistant"/>
                <a:ea typeface="Assistant"/>
                <a:cs typeface="Assistant"/>
                <a:sym typeface="Assistant"/>
              </a:rPr>
              <a:t>במבצע של חטיבת אפרים בעיר קלקיליה, לוחמי יחידת הגדעונים (33), לוחמי צה״ל במילואים ומג״ב בהכוונת שב״כ </a:t>
            </a:r>
            <a:r>
              <a:rPr b="1" lang="en-US" sz="1100">
                <a:solidFill>
                  <a:schemeClr val="dk1"/>
                </a:solidFill>
                <a:latin typeface="Assistant"/>
                <a:ea typeface="Assistant"/>
                <a:cs typeface="Assistant"/>
                <a:sym typeface="Assistant"/>
              </a:rPr>
              <a:t>סיכלו חוליית מחבלים</a:t>
            </a:r>
            <a:r>
              <a:rPr lang="en-US" sz="1100">
                <a:solidFill>
                  <a:schemeClr val="dk1"/>
                </a:solidFill>
                <a:latin typeface="Assistant"/>
                <a:ea typeface="Assistant"/>
                <a:cs typeface="Assistant"/>
                <a:sym typeface="Assistant"/>
              </a:rPr>
              <a:t> שביצעה ירי על כוחותינו מספר פעמים בעיר קלקיליה.</a:t>
            </a:r>
            <a:endParaRPr b="1" sz="8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הצפון:</a:t>
            </a:r>
            <a:endParaRPr b="1" sz="12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מטוסי קרב וכלי טיס מאויישים מרחוק של חיל האוויר </a:t>
            </a:r>
            <a:r>
              <a:rPr b="1" lang="en-US" sz="1100">
                <a:solidFill>
                  <a:schemeClr val="dk1"/>
                </a:solidFill>
                <a:latin typeface="Assistant"/>
                <a:ea typeface="Assistant"/>
                <a:cs typeface="Assistant"/>
                <a:sym typeface="Assistant"/>
              </a:rPr>
              <a:t>תקפו מפקדה מבצעית, תשתיות טרור ומבנים צבאיים של ארגון הטרור חיזבאללה בשטח לבנון</a:t>
            </a:r>
            <a:r>
              <a:rPr lang="en-US" sz="1100">
                <a:solidFill>
                  <a:schemeClr val="dk1"/>
                </a:solidFill>
                <a:latin typeface="Assistant"/>
                <a:ea typeface="Assistant"/>
                <a:cs typeface="Assistant"/>
                <a:sym typeface="Assistant"/>
              </a:rPr>
              <a:t>. בנוסף, זוהו מספר שיגורים לעבר מרחב מתת שנפלו בשטחים פתוחים, צה"ל תוקף את מקורות הירי בשטח לבנון.</a:t>
            </a:r>
            <a:endParaRPr sz="10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t/>
            </a:r>
            <a:endParaRPr b="1" sz="11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300">
                <a:solidFill>
                  <a:schemeClr val="dk1"/>
                </a:solidFill>
                <a:latin typeface="Assistant"/>
                <a:ea typeface="Assistant"/>
                <a:cs typeface="Assistant"/>
                <a:sym typeface="Assistant"/>
              </a:rPr>
              <a:t>אירועים מרכזיים מהימים האחרונים:</a:t>
            </a:r>
            <a:endParaRPr b="1" sz="13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הדרום:</a:t>
            </a:r>
            <a:endParaRPr sz="12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Font typeface="Assistant"/>
              <a:buChar char="●"/>
            </a:pPr>
            <a:r>
              <a:rPr lang="en-US" sz="1000">
                <a:solidFill>
                  <a:schemeClr val="dk1"/>
                </a:solidFill>
                <a:latin typeface="Assistant"/>
                <a:ea typeface="Assistant"/>
                <a:cs typeface="Assistant"/>
                <a:sym typeface="Assistant"/>
              </a:rPr>
              <a:t>מתחילת התמרון הקרקעי ברצועת עזה, איתרו כוחות צה"ל מעל ל-800</a:t>
            </a:r>
            <a:r>
              <a:rPr b="1" lang="en-US" sz="1000">
                <a:solidFill>
                  <a:schemeClr val="dk1"/>
                </a:solidFill>
                <a:latin typeface="Assistant"/>
                <a:ea typeface="Assistant"/>
                <a:cs typeface="Assistant"/>
                <a:sym typeface="Assistant"/>
              </a:rPr>
              <a:t> פירי מנהרות תת קרקעיות של חמאס</a:t>
            </a:r>
            <a:r>
              <a:rPr lang="en-US" sz="1000">
                <a:solidFill>
                  <a:schemeClr val="dk1"/>
                </a:solidFill>
                <a:latin typeface="Assistant"/>
                <a:ea typeface="Assistant"/>
                <a:cs typeface="Assistant"/>
                <a:sym typeface="Assistant"/>
              </a:rPr>
              <a:t>, מתוכם הושמדו כ-500. חלק מן הפירים שאותרו חיברו בין נכסים אסטרטגיים של חמאס באמצעות התווך התת-קרקעי. בנוסף, הושמדו קילומטרים רבים של תוואי מנהור. </a:t>
            </a:r>
            <a:endParaRPr sz="1000">
              <a:solidFill>
                <a:schemeClr val="dk1"/>
              </a:solidFill>
              <a:latin typeface="Assistant"/>
              <a:ea typeface="Assistant"/>
              <a:cs typeface="Assistant"/>
              <a:sym typeface="Assistant"/>
            </a:endParaRPr>
          </a:p>
          <a:p>
            <a:pPr indent="-298450" lvl="0" marL="457200" rtl="1" algn="r">
              <a:lnSpc>
                <a:spcPct val="115000"/>
              </a:lnSpc>
              <a:spcBef>
                <a:spcPts val="0"/>
              </a:spcBef>
              <a:spcAft>
                <a:spcPts val="0"/>
              </a:spcAft>
              <a:buClr>
                <a:schemeClr val="dk1"/>
              </a:buClr>
              <a:buSzPts val="1100"/>
              <a:buFont typeface="Assistant"/>
              <a:buChar char="●"/>
            </a:pPr>
            <a:r>
              <a:rPr lang="en-US" sz="1000">
                <a:solidFill>
                  <a:schemeClr val="dk1"/>
                </a:solidFill>
                <a:latin typeface="Assistant"/>
                <a:ea typeface="Assistant"/>
                <a:cs typeface="Assistant"/>
                <a:sym typeface="Assistant"/>
              </a:rPr>
              <a:t>בימים האחרונים </a:t>
            </a:r>
            <a:r>
              <a:rPr b="1" lang="en-US" sz="1000">
                <a:solidFill>
                  <a:schemeClr val="dk1"/>
                </a:solidFill>
                <a:latin typeface="Assistant"/>
                <a:ea typeface="Assistant"/>
                <a:cs typeface="Assistant"/>
                <a:sym typeface="Assistant"/>
              </a:rPr>
              <a:t>התחדשה הלחימה ברצועת עזה</a:t>
            </a:r>
            <a:r>
              <a:rPr lang="en-US" sz="1000">
                <a:solidFill>
                  <a:schemeClr val="dk1"/>
                </a:solidFill>
                <a:latin typeface="Assistant"/>
                <a:ea typeface="Assistant"/>
                <a:cs typeface="Assistant"/>
                <a:sym typeface="Assistant"/>
              </a:rPr>
              <a:t>, וכוחות צה"ל חזרו לתמרן בשיתוף פעולה מלא כלי הטיס של חיל האוויר. שיתוף הפעולה בין כוחות היבשה לכוחות חיל האוויר הוא אחד המרכיבים הבולטים בתמרון של הכוחות הקרקעיים של צה"ל ברצועת עזה.</a:t>
            </a:r>
            <a:endParaRPr sz="10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Font typeface="Assistant"/>
              <a:buChar char="●"/>
            </a:pPr>
            <a:r>
              <a:rPr lang="en-US" sz="1000">
                <a:solidFill>
                  <a:schemeClr val="dk1"/>
                </a:solidFill>
                <a:latin typeface="Assistant"/>
                <a:ea typeface="Assistant"/>
                <a:cs typeface="Assistant"/>
                <a:sym typeface="Assistant"/>
              </a:rPr>
              <a:t>במסגרת העסקה לשחרור החטופים, שוחררו</a:t>
            </a:r>
            <a:r>
              <a:rPr b="1" lang="en-US" sz="1000">
                <a:solidFill>
                  <a:schemeClr val="dk1"/>
                </a:solidFill>
                <a:latin typeface="Assistant"/>
                <a:ea typeface="Assistant"/>
                <a:cs typeface="Assistant"/>
                <a:sym typeface="Assistant"/>
              </a:rPr>
              <a:t>: 38 ילדים, 43 מבוגרים ו-24 עובדים זרים.</a:t>
            </a:r>
            <a:r>
              <a:rPr lang="en-US" sz="1000">
                <a:solidFill>
                  <a:schemeClr val="dk1"/>
                </a:solidFill>
                <a:latin typeface="Assistant"/>
                <a:ea typeface="Assistant"/>
                <a:cs typeface="Assistant"/>
                <a:sym typeface="Assistant"/>
              </a:rPr>
              <a:t> פעולתו הנחושה של צה"ל במסגרת התמרון הקרקעי הפעילה </a:t>
            </a:r>
            <a:r>
              <a:rPr b="1" lang="en-US" sz="1000">
                <a:solidFill>
                  <a:schemeClr val="dk1"/>
                </a:solidFill>
                <a:latin typeface="Assistant"/>
                <a:ea typeface="Assistant"/>
                <a:cs typeface="Assistant"/>
                <a:sym typeface="Assistant"/>
              </a:rPr>
              <a:t>לחץ גדול על חמאס</a:t>
            </a:r>
            <a:r>
              <a:rPr lang="en-US" sz="1000">
                <a:solidFill>
                  <a:schemeClr val="dk1"/>
                </a:solidFill>
                <a:latin typeface="Assistant"/>
                <a:ea typeface="Assistant"/>
                <a:cs typeface="Assistant"/>
                <a:sym typeface="Assistant"/>
              </a:rPr>
              <a:t> </a:t>
            </a:r>
            <a:r>
              <a:rPr b="1" lang="en-US" sz="1000">
                <a:solidFill>
                  <a:schemeClr val="dk1"/>
                </a:solidFill>
                <a:latin typeface="Assistant"/>
                <a:ea typeface="Assistant"/>
                <a:cs typeface="Assistant"/>
                <a:sym typeface="Assistant"/>
              </a:rPr>
              <a:t>ואיפשרה את התנאים לעסקה. </a:t>
            </a:r>
            <a:endParaRPr sz="10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200">
                <a:solidFill>
                  <a:schemeClr val="dk1"/>
                </a:solidFill>
                <a:latin typeface="Assistant"/>
                <a:ea typeface="Assistant"/>
                <a:cs typeface="Assistant"/>
                <a:sym typeface="Assistant"/>
              </a:rPr>
              <a:t>בגזרת פיקוד המרכז:</a:t>
            </a:r>
            <a:endParaRPr sz="10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Font typeface="Assistant"/>
              <a:buChar char="●"/>
            </a:pPr>
            <a:r>
              <a:rPr lang="en-US" sz="1000">
                <a:solidFill>
                  <a:schemeClr val="dk1"/>
                </a:solidFill>
                <a:latin typeface="Assistant"/>
                <a:ea typeface="Assistant"/>
                <a:cs typeface="Assistant"/>
                <a:sym typeface="Assistant"/>
              </a:rPr>
              <a:t>בשבוע שעבר, בוצעו 2 פיגועים כלפי ישראלים וכוחות צה״ל.</a:t>
            </a:r>
            <a:endParaRPr sz="10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Font typeface="Assistant"/>
              <a:buChar char="●"/>
            </a:pPr>
            <a:r>
              <a:rPr lang="en-US" sz="1000">
                <a:solidFill>
                  <a:schemeClr val="dk1"/>
                </a:solidFill>
                <a:latin typeface="Assistant"/>
                <a:ea typeface="Assistant"/>
                <a:cs typeface="Assistant"/>
                <a:sym typeface="Assistant"/>
              </a:rPr>
              <a:t>צה"ל פועל בכל רחבי איו"ש </a:t>
            </a:r>
            <a:r>
              <a:rPr b="1" lang="en-US" sz="1000">
                <a:solidFill>
                  <a:schemeClr val="dk1"/>
                </a:solidFill>
                <a:latin typeface="Assistant"/>
                <a:ea typeface="Assistant"/>
                <a:cs typeface="Assistant"/>
                <a:sym typeface="Assistant"/>
              </a:rPr>
              <a:t>לסיכול ומניעת פיגועים</a:t>
            </a:r>
            <a:r>
              <a:rPr lang="en-US" sz="1000">
                <a:solidFill>
                  <a:schemeClr val="dk1"/>
                </a:solidFill>
                <a:latin typeface="Assistant"/>
                <a:ea typeface="Assistant"/>
                <a:cs typeface="Assistant"/>
                <a:sym typeface="Assistant"/>
              </a:rPr>
              <a:t>, הגדודים הלוחמים מבצעים מעצרי מבוקשים ופוגעים בתשתיות טרור. </a:t>
            </a:r>
            <a:endParaRPr sz="10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Font typeface="Assistant"/>
              <a:buChar char="●"/>
            </a:pPr>
            <a:r>
              <a:rPr lang="en-US" sz="1000">
                <a:solidFill>
                  <a:schemeClr val="dk1"/>
                </a:solidFill>
                <a:latin typeface="Assistant"/>
                <a:ea typeface="Assistant"/>
                <a:cs typeface="Assistant"/>
                <a:sym typeface="Assistant"/>
              </a:rPr>
              <a:t>עד כה נעצרו מתחילת המלחמה כ-2,150 מבוקשים בגזרה, כ-1,100 מהם משוייכים לארגון הטרור חמאס.</a:t>
            </a:r>
            <a:endParaRPr sz="10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Clr>
                <a:schemeClr val="dk1"/>
              </a:buClr>
              <a:buSzPts val="1100"/>
              <a:buFont typeface="Arial"/>
              <a:buNone/>
            </a:pPr>
            <a:r>
              <a:rPr b="1" lang="en-US" sz="1200">
                <a:solidFill>
                  <a:schemeClr val="dk1"/>
                </a:solidFill>
                <a:latin typeface="Assistant"/>
                <a:ea typeface="Assistant"/>
                <a:cs typeface="Assistant"/>
                <a:sym typeface="Assistant"/>
              </a:rPr>
              <a:t>בגזרת הצפון:</a:t>
            </a:r>
            <a:endParaRPr sz="12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Font typeface="Assistant"/>
              <a:buChar char="●"/>
            </a:pPr>
            <a:r>
              <a:rPr lang="en-US" sz="1000">
                <a:solidFill>
                  <a:schemeClr val="dk1"/>
                </a:solidFill>
                <a:latin typeface="Assistant"/>
                <a:ea typeface="Assistant"/>
                <a:cs typeface="Assistant"/>
                <a:sym typeface="Assistant"/>
              </a:rPr>
              <a:t>צה"ל הגיב בירי על כל ניסיון לפגוע בריבונותה של ישראל, </a:t>
            </a:r>
            <a:r>
              <a:rPr b="1" lang="en-US" sz="1000">
                <a:solidFill>
                  <a:schemeClr val="dk1"/>
                </a:solidFill>
                <a:latin typeface="Assistant"/>
                <a:ea typeface="Assistant"/>
                <a:cs typeface="Assistant"/>
                <a:sym typeface="Assistant"/>
              </a:rPr>
              <a:t>ותוקף תשתיות טרור ומקורות ירי של חיזבאללה בלבנון. </a:t>
            </a:r>
            <a:endParaRPr b="1" sz="10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Font typeface="Assistant"/>
              <a:buChar char="●"/>
            </a:pPr>
            <a:r>
              <a:rPr lang="en-US" sz="1000">
                <a:solidFill>
                  <a:schemeClr val="dk1"/>
                </a:solidFill>
                <a:latin typeface="Assistant"/>
                <a:ea typeface="Assistant"/>
                <a:cs typeface="Assistant"/>
                <a:sym typeface="Assistant"/>
              </a:rPr>
              <a:t>בגבול הצפון, פועל צה"ל בנחישות כדי להסיר כל איום הנשקף לעורף ישראל, מגיב באש ותוקף בדרום לבנון. צה"ל שומר על דריכות בגזרה וערוך לכל התפתחות.</a:t>
            </a:r>
            <a:endParaRPr sz="1000">
              <a:solidFill>
                <a:schemeClr val="dk1"/>
              </a:solidFill>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