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2,650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5,000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ה-100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14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ד'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16:30)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15575" y="99392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החמישה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"אנחנו לא שוכחים ולא נשכח, ונמשיך להזכיר גם לאלו המנסים להתכחש לכך. אנחנו נלחמים על זכותנו לחיות כאן בביטחון. צה"ל נלחם במקצועיות תוך שהוא פועל על-פי ערכיו ועל-פי עקרונות הדין הבינלאומי. צה"ל, על כל לוחמיו ומפקדיו, ממוקד כולו במטרות המלחמה; נמשיך להילחם עד להשגתן".</a:t>
            </a:r>
            <a:endParaRPr b="1" i="1" sz="13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הרמטכ"ל, רא"ל הרצי הלוי</a:t>
            </a:r>
            <a:endParaRPr b="1">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5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לוחמי </a:t>
            </a:r>
            <a:r>
              <a:rPr b="1" lang="en-US" sz="1100">
                <a:solidFill>
                  <a:schemeClr val="dk1"/>
                </a:solidFill>
                <a:latin typeface="Assistant"/>
                <a:ea typeface="Assistant"/>
                <a:cs typeface="Assistant"/>
                <a:sym typeface="Assistant"/>
              </a:rPr>
              <a:t>צק"ח גולני</a:t>
            </a:r>
            <a:r>
              <a:rPr lang="en-US" sz="1100">
                <a:solidFill>
                  <a:schemeClr val="dk1"/>
                </a:solidFill>
                <a:latin typeface="Assistant"/>
                <a:ea typeface="Assistant"/>
                <a:cs typeface="Assistant"/>
                <a:sym typeface="Assistant"/>
              </a:rPr>
              <a:t> זיהו במרחב אל מעאזי שבמרכז הרצועה שני מחבלים חמושים נעים לעבר מבנה בו שהו הכוחות.</a:t>
            </a:r>
            <a:r>
              <a:rPr b="1" lang="en-US" sz="1100">
                <a:solidFill>
                  <a:schemeClr val="dk1"/>
                </a:solidFill>
                <a:latin typeface="Assistant"/>
                <a:ea typeface="Assistant"/>
                <a:cs typeface="Assistant"/>
                <a:sym typeface="Assistant"/>
              </a:rPr>
              <a:t> הלוחמים הכווינו כלי טיס של חיל האוויר שתקף וחיסל את המחבלים</a:t>
            </a:r>
            <a:r>
              <a:rPr lang="en-US" sz="1100">
                <a:solidFill>
                  <a:schemeClr val="dk1"/>
                </a:solidFill>
                <a:latin typeface="Assistant"/>
                <a:ea typeface="Assistant"/>
                <a:cs typeface="Assistant"/>
                <a:sym typeface="Assistant"/>
              </a:rPr>
              <a:t> טרם הספיקו לפגוע בכוחות.</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פעילות של </a:t>
            </a:r>
            <a:r>
              <a:rPr b="1" lang="en-US" sz="1100">
                <a:solidFill>
                  <a:schemeClr val="dk1"/>
                </a:solidFill>
                <a:latin typeface="Assistant"/>
                <a:ea typeface="Assistant"/>
                <a:cs typeface="Assistant"/>
                <a:sym typeface="Assistant"/>
              </a:rPr>
              <a:t>לוחמי צק"ח 401</a:t>
            </a:r>
            <a:r>
              <a:rPr lang="en-US" sz="1100">
                <a:solidFill>
                  <a:schemeClr val="dk1"/>
                </a:solidFill>
                <a:latin typeface="Assistant"/>
                <a:ea typeface="Assistant"/>
                <a:cs typeface="Assistant"/>
                <a:sym typeface="Assistant"/>
              </a:rPr>
              <a:t> במרחב אל-עטאטרה שבצפון רצועת עזה, </a:t>
            </a:r>
            <a:r>
              <a:rPr b="1" lang="en-US" sz="1100">
                <a:solidFill>
                  <a:schemeClr val="dk1"/>
                </a:solidFill>
                <a:latin typeface="Assistant"/>
                <a:ea typeface="Assistant"/>
                <a:cs typeface="Assistant"/>
                <a:sym typeface="Assistant"/>
              </a:rPr>
              <a:t>איתרו והשמידו הכוחות מספר בורות שיגור</a:t>
            </a:r>
            <a:r>
              <a:rPr lang="en-US" sz="1100">
                <a:solidFill>
                  <a:schemeClr val="dk1"/>
                </a:solidFill>
                <a:latin typeface="Assistant"/>
                <a:ea typeface="Assistant"/>
                <a:cs typeface="Assistant"/>
                <a:sym typeface="Assistant"/>
              </a:rPr>
              <a:t> מהם בוצעו שיגורים לעבר שטח ישראל.</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במהלך פעילות של </a:t>
            </a:r>
            <a:r>
              <a:rPr b="1" lang="en-US" sz="1100">
                <a:solidFill>
                  <a:schemeClr val="dk1"/>
                </a:solidFill>
                <a:latin typeface="Assistant"/>
                <a:ea typeface="Assistant"/>
                <a:cs typeface="Assistant"/>
                <a:sym typeface="Assistant"/>
              </a:rPr>
              <a:t>צק"ח 7 </a:t>
            </a:r>
            <a:r>
              <a:rPr lang="en-US" sz="1100">
                <a:solidFill>
                  <a:schemeClr val="dk1"/>
                </a:solidFill>
                <a:latin typeface="Assistant"/>
                <a:ea typeface="Assistant"/>
                <a:cs typeface="Assistant"/>
                <a:sym typeface="Assistant"/>
              </a:rPr>
              <a:t>במרחב חאן יונס, כוחות איסוף זיהו שני מחבלים חמושים. </a:t>
            </a:r>
            <a:r>
              <a:rPr b="1" lang="en-US" sz="1100">
                <a:solidFill>
                  <a:schemeClr val="dk1"/>
                </a:solidFill>
                <a:latin typeface="Assistant"/>
                <a:ea typeface="Assistant"/>
                <a:cs typeface="Assistant"/>
                <a:sym typeface="Assistant"/>
              </a:rPr>
              <a:t>הכוחות הכווינו כלי טיס של חיל האוויר שתקף וחיסל את המחבלים</a:t>
            </a:r>
            <a:r>
              <a:rPr lang="en-US" sz="1100">
                <a:solidFill>
                  <a:schemeClr val="dk1"/>
                </a:solidFill>
                <a:latin typeface="Assistant"/>
                <a:ea typeface="Assistant"/>
                <a:cs typeface="Assistant"/>
                <a:sym typeface="Assistant"/>
              </a:rPr>
              <a:t>. בנוסף הכוחות חיסלו באמצעות ירי טנק חמישה מחבלים ואיתרו פיר תת קרקעי במרחב העיר.</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 </a:t>
            </a:r>
            <a:r>
              <a:rPr b="1" lang="en-US" sz="1100">
                <a:solidFill>
                  <a:schemeClr val="dk1"/>
                </a:solidFill>
                <a:latin typeface="Assistant"/>
                <a:ea typeface="Assistant"/>
                <a:cs typeface="Assistant"/>
                <a:sym typeface="Assistant"/>
              </a:rPr>
              <a:t>צק"ח גבעתי</a:t>
            </a:r>
            <a:r>
              <a:rPr lang="en-US" sz="1100">
                <a:solidFill>
                  <a:schemeClr val="dk1"/>
                </a:solidFill>
                <a:latin typeface="Assistant"/>
                <a:ea typeface="Assistant"/>
                <a:cs typeface="Assistant"/>
                <a:sym typeface="Assistant"/>
              </a:rPr>
              <a:t> הפועלים במרחב חאן יונס</a:t>
            </a:r>
            <a:r>
              <a:rPr b="1" lang="en-US" sz="1100">
                <a:solidFill>
                  <a:schemeClr val="dk1"/>
                </a:solidFill>
                <a:latin typeface="Assistant"/>
                <a:ea typeface="Assistant"/>
                <a:cs typeface="Assistant"/>
                <a:sym typeface="Assistant"/>
              </a:rPr>
              <a:t> חיסלו באמצעות שיתוף פעולה עם חיל האוויר</a:t>
            </a:r>
            <a:r>
              <a:rPr lang="en-US" sz="1100">
                <a:solidFill>
                  <a:schemeClr val="dk1"/>
                </a:solidFill>
                <a:latin typeface="Assistant"/>
                <a:ea typeface="Assistant"/>
                <a:cs typeface="Assistant"/>
                <a:sym typeface="Assistant"/>
              </a:rPr>
              <a:t> במהלך היממה האחרונה תשעה מחבלים באירועים שונים במרחב העיר.</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אמש, </a:t>
            </a:r>
            <a:r>
              <a:rPr b="1" lang="en-US" sz="1100">
                <a:solidFill>
                  <a:schemeClr val="dk1"/>
                </a:solidFill>
                <a:latin typeface="Assistant"/>
                <a:ea typeface="Assistant"/>
                <a:cs typeface="Assistant"/>
                <a:sym typeface="Assistant"/>
              </a:rPr>
              <a:t>מטוסי קרב של חיל האוויר השלימו תקיפה בשטח לבנון</a:t>
            </a:r>
            <a:r>
              <a:rPr lang="en-US" sz="1100">
                <a:solidFill>
                  <a:schemeClr val="dk1"/>
                </a:solidFill>
                <a:latin typeface="Assistant"/>
                <a:ea typeface="Assistant"/>
                <a:cs typeface="Assistant"/>
                <a:sym typeface="Assistant"/>
              </a:rPr>
              <a:t>, במסגרתה הושמדו מספר תשתיות טרור בשימוש ארגון הטרור חיזבאללה אשר מוקמו במרחבים מיס אל ג'בל וכפר ירין. </a:t>
            </a:r>
            <a:r>
              <a:rPr b="1" lang="en-US" sz="1100">
                <a:solidFill>
                  <a:schemeClr val="dk1"/>
                </a:solidFill>
                <a:latin typeface="Assistant"/>
                <a:ea typeface="Assistant"/>
                <a:cs typeface="Assistant"/>
                <a:sym typeface="Assistant"/>
              </a:rPr>
              <a:t>במהלך היום הותקפו מרחבים נוספים בשטח לבנון</a:t>
            </a:r>
            <a:r>
              <a:rPr lang="en-US" sz="1100">
                <a:solidFill>
                  <a:schemeClr val="dk1"/>
                </a:solidFill>
                <a:latin typeface="Assistant"/>
                <a:ea typeface="Assistant"/>
                <a:cs typeface="Assistant"/>
                <a:sym typeface="Assistant"/>
              </a:rPr>
              <a:t>. בנוסף, זוהו מספר שיגורים משטח לבנון לעבר מרחבים שונים בצפון הארץ, שנפלו בשטח פתוח. כוחות צה"ל תקפו את מקורות הירי.</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כוח צה"ל שביצע פטרול במרחב הר דב נתקל עם חוליית מחבלים שחצו משטח לבנון לעבר שטח מדינת ישראל. </a:t>
            </a:r>
            <a:r>
              <a:rPr b="1" lang="en-US" sz="1100">
                <a:solidFill>
                  <a:schemeClr val="dk1"/>
                </a:solidFill>
                <a:latin typeface="Assistant"/>
                <a:ea typeface="Assistant"/>
                <a:cs typeface="Assistant"/>
                <a:sym typeface="Assistant"/>
              </a:rPr>
              <a:t>הכוח חתר למגע ובמהלך חילופי האש חיסל שלושה מחבלים.</a:t>
            </a:r>
            <a:r>
              <a:rPr lang="en-US" sz="1100">
                <a:solidFill>
                  <a:schemeClr val="dk1"/>
                </a:solidFill>
                <a:latin typeface="Assistant"/>
                <a:ea typeface="Assistant"/>
                <a:cs typeface="Assistant"/>
                <a:sym typeface="Assistant"/>
              </a:rPr>
              <a:t> במהלך הקרב צה"ל ביצע ירי ארטילרי ומרגמות למרחב.</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מטוסי קרב של חיל האוויר</a:t>
            </a:r>
            <a:r>
              <a:rPr lang="en-US" sz="1100">
                <a:solidFill>
                  <a:schemeClr val="dk1"/>
                </a:solidFill>
                <a:latin typeface="Assistant"/>
                <a:ea typeface="Assistant"/>
                <a:cs typeface="Assistant"/>
                <a:sym typeface="Assistant"/>
              </a:rPr>
              <a:t> תקפו שתי תשתיות טרור, מפקדה מבצעית ומטרה צבאית אחת של ארגון הטרור חיזבאללה בשטח לבנון. במהלך היום זוהו מספר שיגורים משטח לבנון לעבר שטח מדינת ישראל במרחב היישובים משגב עם וגורן שנפלו בשטחים פתוחים.</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350">
              <a:solidFill>
                <a:srgbClr val="30323F"/>
              </a:solidFill>
              <a:highlight>
                <a:srgbClr val="F1F6FB"/>
              </a:highligh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יהודה ושומרון:</a:t>
            </a:r>
            <a:endParaRPr sz="1350">
              <a:solidFill>
                <a:srgbClr val="30323F"/>
              </a:solidFill>
              <a:highlight>
                <a:srgbClr val="F1F6FB"/>
              </a:highlight>
            </a:endParaRPr>
          </a:p>
          <a:p>
            <a:pPr indent="-298450" lvl="0" marL="45720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במבצע חטיבתי בחטיבת הבקעה והעמקים הלוחמים </a:t>
            </a:r>
            <a:r>
              <a:rPr b="1" lang="en-US" sz="1100">
                <a:solidFill>
                  <a:schemeClr val="dk1"/>
                </a:solidFill>
                <a:latin typeface="Assistant"/>
                <a:ea typeface="Assistant"/>
                <a:cs typeface="Assistant"/>
                <a:sym typeface="Assistant"/>
              </a:rPr>
              <a:t>עצרו שני מבוקשים</a:t>
            </a:r>
            <a:r>
              <a:rPr lang="en-US" sz="1100">
                <a:solidFill>
                  <a:schemeClr val="dk1"/>
                </a:solidFill>
                <a:latin typeface="Assistant"/>
                <a:ea typeface="Assistant"/>
                <a:cs typeface="Assistant"/>
                <a:sym typeface="Assistant"/>
              </a:rPr>
              <a:t>, תחקרו חשודים רבים ואיתרו והחרימו חמ"ל תצפיות וכספי טרור.</a:t>
            </a:r>
            <a:endParaRPr sz="1200">
              <a:solidFill>
                <a:schemeClr val="dk1"/>
              </a:solidFill>
            </a:endParaRPr>
          </a:p>
          <a:p>
            <a:pPr indent="-304800" lvl="0" marL="457200" rtl="1" algn="r">
              <a:lnSpc>
                <a:spcPct val="115000"/>
              </a:lnSpc>
              <a:spcBef>
                <a:spcPts val="0"/>
              </a:spcBef>
              <a:spcAft>
                <a:spcPts val="0"/>
              </a:spcAft>
              <a:buClr>
                <a:schemeClr val="dk1"/>
              </a:buClr>
              <a:buSzPts val="1200"/>
              <a:buChar char="●"/>
            </a:pPr>
            <a:r>
              <a:rPr lang="en-US" sz="1100">
                <a:solidFill>
                  <a:schemeClr val="dk1"/>
                </a:solidFill>
                <a:latin typeface="Assistant"/>
                <a:ea typeface="Assistant"/>
                <a:cs typeface="Assistant"/>
                <a:sym typeface="Assistant"/>
              </a:rPr>
              <a:t>בכפר ערורה ובעיר אל בירה שבחטיבת בנימין </a:t>
            </a:r>
            <a:r>
              <a:rPr b="1" lang="en-US" sz="1100">
                <a:solidFill>
                  <a:schemeClr val="dk1"/>
                </a:solidFill>
                <a:latin typeface="Assistant"/>
                <a:ea typeface="Assistant"/>
                <a:cs typeface="Assistant"/>
                <a:sym typeface="Assistant"/>
              </a:rPr>
              <a:t>עצרו הכוחות הלילה את שתי אחיותיו של סגן ראש הלשכה המדינית של חמאס, </a:t>
            </a:r>
            <a:r>
              <a:rPr lang="en-US" sz="1100">
                <a:solidFill>
                  <a:schemeClr val="dk1"/>
                </a:solidFill>
                <a:latin typeface="Assistant"/>
                <a:ea typeface="Assistant"/>
                <a:cs typeface="Assistant"/>
                <a:sym typeface="Assistant"/>
              </a:rPr>
              <a:t>סאלח אל-עארורי לאחר שהסיתו לטרור נגד מדינת ישראל.</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בעיר שכם שבחטיבת שומרון </a:t>
            </a:r>
            <a:r>
              <a:rPr b="1" lang="en-US" sz="1100">
                <a:solidFill>
                  <a:schemeClr val="dk1"/>
                </a:solidFill>
                <a:latin typeface="Assistant"/>
                <a:ea typeface="Assistant"/>
                <a:cs typeface="Assistant"/>
                <a:sym typeface="Assistant"/>
              </a:rPr>
              <a:t>נעצרו שלושה מבוקשים והוחרמו חומרים להכנת מטענים ורחפן</a:t>
            </a:r>
            <a:r>
              <a:rPr lang="en-US" sz="1100">
                <a:solidFill>
                  <a:schemeClr val="dk1"/>
                </a:solidFill>
                <a:latin typeface="Assistant"/>
                <a:ea typeface="Assistant"/>
                <a:cs typeface="Assistant"/>
                <a:sym typeface="Assistant"/>
              </a:rPr>
              <a:t>. כמו כן, במהלך פעילות יזומה בעיר רכב חשוד שניסה להימלט מהכוחות נעצר ובתוכו </a:t>
            </a:r>
            <a:r>
              <a:rPr b="1" lang="en-US" sz="1100">
                <a:solidFill>
                  <a:schemeClr val="dk1"/>
                </a:solidFill>
                <a:latin typeface="Assistant"/>
                <a:ea typeface="Assistant"/>
                <a:cs typeface="Assistant"/>
                <a:sym typeface="Assistant"/>
              </a:rPr>
              <a:t>אותר נשק טעון מסוג M4. </a:t>
            </a:r>
            <a:r>
              <a:rPr lang="en-US" sz="1100">
                <a:solidFill>
                  <a:schemeClr val="dk1"/>
                </a:solidFill>
                <a:latin typeface="Assistant"/>
                <a:ea typeface="Assistant"/>
                <a:cs typeface="Assistant"/>
                <a:sym typeface="Assistant"/>
              </a:rPr>
              <a:t>שני החשודים שנסעו ברכב נעצרו. בנוסף, בכפר אום צפה ובעיר חברון שבחטיבת יהודה ובכפר מזרעה אל קבליה שבחטיבת אפרים </a:t>
            </a:r>
            <a:r>
              <a:rPr b="1" lang="en-US" sz="1100">
                <a:solidFill>
                  <a:schemeClr val="dk1"/>
                </a:solidFill>
                <a:latin typeface="Assistant"/>
                <a:ea typeface="Assistant"/>
                <a:cs typeface="Assistant"/>
                <a:sym typeface="Assistant"/>
              </a:rPr>
              <a:t>איתרו והחרימו הכוחות נשקים, כספי טרור ואמצעי לחימה נוספים.</a:t>
            </a:r>
            <a:endParaRPr b="1"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rgbClr val="30323F"/>
              </a:buClr>
              <a:buSzPts val="1100"/>
              <a:buChar char="●"/>
            </a:pPr>
            <a:r>
              <a:rPr lang="en-US" sz="1100">
                <a:solidFill>
                  <a:schemeClr val="dk1"/>
                </a:solidFill>
                <a:latin typeface="Assistant"/>
                <a:ea typeface="Assistant"/>
                <a:cs typeface="Assistant"/>
                <a:sym typeface="Assistant"/>
              </a:rPr>
              <a:t>רכב פלסטיני פרץ חסם צבאי סמוך למיצד שבהרי יהודה בחטיבת עציון ונמלט. </a:t>
            </a:r>
            <a:r>
              <a:rPr b="1" lang="en-US" sz="1100">
                <a:solidFill>
                  <a:schemeClr val="dk1"/>
                </a:solidFill>
                <a:latin typeface="Assistant"/>
                <a:ea typeface="Assistant"/>
                <a:cs typeface="Assistant"/>
                <a:sym typeface="Assistant"/>
              </a:rPr>
              <a:t>הכוח ביצע מרדף אחר רכב המחבלים</a:t>
            </a:r>
            <a:r>
              <a:rPr lang="en-US" sz="1100">
                <a:solidFill>
                  <a:schemeClr val="dk1"/>
                </a:solidFill>
                <a:latin typeface="Assistant"/>
                <a:ea typeface="Assistant"/>
                <a:cs typeface="Assistant"/>
                <a:sym typeface="Assistant"/>
              </a:rPr>
              <a:t> שבמהלכו המחבלים ירו לעבר הכוחות, </a:t>
            </a:r>
            <a:r>
              <a:rPr b="1" lang="en-US" sz="1100">
                <a:solidFill>
                  <a:schemeClr val="dk1"/>
                </a:solidFill>
                <a:latin typeface="Assistant"/>
                <a:ea typeface="Assistant"/>
                <a:cs typeface="Assistant"/>
                <a:sym typeface="Assistant"/>
              </a:rPr>
              <a:t>החיילים פתחו באש לעברם וחיסלו אותם.</a:t>
            </a:r>
            <a:r>
              <a:rPr lang="en-US" sz="1100">
                <a:solidFill>
                  <a:schemeClr val="dk1"/>
                </a:solidFill>
                <a:latin typeface="Assistant"/>
                <a:ea typeface="Assistant"/>
                <a:cs typeface="Assistant"/>
                <a:sym typeface="Assistant"/>
              </a:rPr>
              <a:t> במקום אותר הרובה ששימש את המחבלים, גרזן ותחמושת.</a:t>
            </a:r>
            <a:endParaRPr sz="1100">
              <a:solidFill>
                <a:schemeClr val="dk1"/>
              </a:solidFill>
              <a:latin typeface="Assistant"/>
              <a:ea typeface="Assistant"/>
              <a:cs typeface="Assistant"/>
              <a:sym typeface="Assistant"/>
            </a:endParaRPr>
          </a:p>
          <a:p>
            <a:pPr indent="0" lvl="0" marL="0" marR="0" rtl="1" algn="just">
              <a:lnSpc>
                <a:spcPct val="115000"/>
              </a:lnSpc>
              <a:spcBef>
                <a:spcPts val="320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