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Lst>
  <p:sldSz cy="9907200" cx="6858000"/>
  <p:notesSz cx="6858000" cy="9144000"/>
  <p:embeddedFontLst>
    <p:embeddedFont>
      <p:font typeface="Assistant"/>
      <p:regular r:id="rId6"/>
      <p:bold r:id="rId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font" Target="fonts/Assistant-regular.fntdata"/><Relationship Id="rId7"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3781" y="1434170"/>
            <a:ext cx="6390300" cy="39537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33775" y="5458976"/>
            <a:ext cx="6390300" cy="152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33775" y="2130573"/>
            <a:ext cx="6390300" cy="3782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33775" y="6071687"/>
            <a:ext cx="6390300" cy="2505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33775" y="4142880"/>
            <a:ext cx="6390300" cy="16215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33775" y="2219850"/>
            <a:ext cx="6390300" cy="65805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33775" y="2219850"/>
            <a:ext cx="3000000" cy="6580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624300" y="2219850"/>
            <a:ext cx="3000000" cy="6580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33775" y="1070174"/>
            <a:ext cx="2106000" cy="14556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33775" y="2676591"/>
            <a:ext cx="2106000" cy="6123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367688" y="867061"/>
            <a:ext cx="4776000" cy="78795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429000" y="-241"/>
            <a:ext cx="3429000" cy="990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99125" y="2375291"/>
            <a:ext cx="3033900" cy="2855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99125" y="5399169"/>
            <a:ext cx="3033900" cy="237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3704625" y="1394684"/>
            <a:ext cx="2877900" cy="71175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33775" y="8148761"/>
            <a:ext cx="4499100" cy="1165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857189"/>
            <a:ext cx="6390300" cy="1103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775" y="2219850"/>
            <a:ext cx="6390300" cy="65805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392550" y="2759825"/>
            <a:ext cx="6072900" cy="67335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None/>
            </a:pPr>
            <a:r>
              <a:rPr b="1" lang="en-GB" sz="1200" u="sng">
                <a:solidFill>
                  <a:schemeClr val="dk1"/>
                </a:solidFill>
                <a:latin typeface="Assistant"/>
                <a:ea typeface="Assistant"/>
                <a:cs typeface="Assistant"/>
                <a:sym typeface="Assistant"/>
              </a:rPr>
              <a:t>ה- 19 באוקטובר, ד׳ בחשוון התשפ״ד (מעודכן לשעה 19:00):</a:t>
            </a:r>
            <a:endParaRPr b="1" sz="1200" u="sng">
              <a:solidFill>
                <a:schemeClr val="dk1"/>
              </a:solidFill>
              <a:latin typeface="Assistant"/>
              <a:ea typeface="Assistant"/>
              <a:cs typeface="Assistant"/>
              <a:sym typeface="Assistant"/>
            </a:endParaRPr>
          </a:p>
          <a:p>
            <a:pPr indent="-298450" lvl="0" marL="269999" marR="0" rtl="1" algn="just">
              <a:lnSpc>
                <a:spcPct val="115000"/>
              </a:lnSpc>
              <a:spcBef>
                <a:spcPts val="80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בגזרת הצפון: חיזבאללה</a:t>
            </a:r>
            <a:r>
              <a:rPr lang="en-GB" sz="1100">
                <a:solidFill>
                  <a:schemeClr val="dk1"/>
                </a:solidFill>
                <a:latin typeface="Assistant"/>
                <a:ea typeface="Assistant"/>
                <a:cs typeface="Assistant"/>
                <a:sym typeface="Assistant"/>
              </a:rPr>
              <a:t> קיבל אחריות על ירי הנ"ט לעבר מוצבי צה"ל בגבול לבנון. בת</a:t>
            </a:r>
            <a:r>
              <a:rPr lang="en-GB" sz="1100">
                <a:solidFill>
                  <a:schemeClr val="dk1"/>
                </a:solidFill>
                <a:latin typeface="Assistant"/>
                <a:ea typeface="Assistant"/>
                <a:cs typeface="Assistant"/>
                <a:sym typeface="Assistant"/>
              </a:rPr>
              <a:t>גובה, כוחות צה"ל תוקפים את מקורות הירי בשטח לבנון.</a:t>
            </a:r>
            <a:endParaRPr sz="1100">
              <a:solidFill>
                <a:schemeClr val="dk1"/>
              </a:solidFill>
              <a:latin typeface="Assistant"/>
              <a:ea typeface="Assistant"/>
              <a:cs typeface="Assistant"/>
              <a:sym typeface="Assistant"/>
            </a:endParaRPr>
          </a:p>
          <a:p>
            <a:pPr indent="-298450" lvl="0" marL="269999" marR="0"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בשעות אחר הצהריים, חמאס קיבל אחריות על ירי 30 הרקטות לעבר יישובי הצפון. </a:t>
            </a:r>
            <a:endParaRPr sz="1100">
              <a:solidFill>
                <a:schemeClr val="dk1"/>
              </a:solidFill>
              <a:latin typeface="Assistant"/>
              <a:ea typeface="Assistant"/>
              <a:cs typeface="Assistant"/>
              <a:sym typeface="Assistant"/>
            </a:endParaRPr>
          </a:p>
          <a:p>
            <a:pPr indent="-298450" lvl="0" marL="269999" marR="0"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בגזרת איו"ש: כוחות הביטחון עצרו הלילה 100 מבוקשים, צה"ל הרס בית מחבל באזור רמאללה וכוחות הביטחון עצרו בכיר חמאס ברמאללה.</a:t>
            </a:r>
            <a:endParaRPr sz="1100">
              <a:solidFill>
                <a:schemeClr val="dk1"/>
              </a:solidFill>
              <a:latin typeface="Assistant"/>
              <a:ea typeface="Assistant"/>
              <a:cs typeface="Assistant"/>
              <a:sym typeface="Assistant"/>
            </a:endParaRPr>
          </a:p>
          <a:p>
            <a:pPr indent="-298450" lvl="0" marL="269999" marR="0"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אתמול, נשיא ארה"ב סיים את ביקורו בארץ בעוד הצהרה מחבקת והתחייב: "הפעם לא נעמוד מנגד, אתם לא לבד", על החטופים אמר: "מבטיח שאין סדר עדיפות גבוה יותר מאשר להחזיר את כולם" כמו כן הזהיר שוב את חיזבאללה מפני תקיפה.</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ראש ממשלת בריטניה רישי סונאק נחת בישראל לשיח עם רה"מ.</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כוחות צה"ל ביצעו פשיטות מתוחמות וממוקדות לטובת סריקה ואיתור מידע אודות הנעדרים, 203 במספר.</a:t>
            </a:r>
            <a:endParaRPr sz="1100">
              <a:solidFill>
                <a:schemeClr val="dk1"/>
              </a:solidFill>
              <a:latin typeface="Assistant"/>
              <a:ea typeface="Assistant"/>
              <a:cs typeface="Assistant"/>
              <a:sym typeface="Assistant"/>
            </a:endParaRPr>
          </a:p>
          <a:p>
            <a:pPr indent="0" lvl="0" marL="0" marR="0" rtl="1" algn="just">
              <a:lnSpc>
                <a:spcPct val="115000"/>
              </a:lnSpc>
              <a:spcBef>
                <a:spcPts val="800"/>
              </a:spcBef>
              <a:spcAft>
                <a:spcPts val="0"/>
              </a:spcAft>
              <a:buNone/>
            </a:pPr>
            <a:r>
              <a:rPr b="1" lang="en-GB" sz="1200" u="sng">
                <a:solidFill>
                  <a:schemeClr val="dk1"/>
                </a:solidFill>
                <a:latin typeface="Assistant"/>
                <a:ea typeface="Assistant"/>
                <a:cs typeface="Assistant"/>
                <a:sym typeface="Assistant"/>
              </a:rPr>
              <a:t>סיכום האירועים העיק</a:t>
            </a:r>
            <a:r>
              <a:rPr b="1" lang="en-GB" sz="1200" u="sng">
                <a:solidFill>
                  <a:srgbClr val="2F313E"/>
                </a:solidFill>
                <a:latin typeface="Assistant"/>
                <a:ea typeface="Assistant"/>
                <a:cs typeface="Assistant"/>
                <a:sym typeface="Assistant"/>
              </a:rPr>
              <a:t>ריים עד כה:</a:t>
            </a:r>
            <a:endParaRPr sz="1200">
              <a:solidFill>
                <a:schemeClr val="dk1"/>
              </a:solidFill>
              <a:latin typeface="Assistant"/>
              <a:ea typeface="Assistant"/>
              <a:cs typeface="Assistant"/>
              <a:sym typeface="Assistant"/>
            </a:endParaRPr>
          </a:p>
          <a:p>
            <a:pPr indent="-298450" lvl="0" marL="269999" rtl="1" algn="just">
              <a:lnSpc>
                <a:spcPct val="115000"/>
              </a:lnSpc>
              <a:spcBef>
                <a:spcPts val="80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בבוקר שבת ה-7.10.23 </a:t>
            </a:r>
            <a:r>
              <a:rPr b="1" lang="en-GB" sz="1100">
                <a:solidFill>
                  <a:schemeClr val="dk1"/>
                </a:solidFill>
                <a:latin typeface="Assistant"/>
                <a:ea typeface="Assistant"/>
                <a:cs typeface="Assistant"/>
                <a:sym typeface="Assistant"/>
              </a:rPr>
              <a:t>פתח החמאס במתקפה משולבת נגד ישראל</a:t>
            </a:r>
            <a:r>
              <a:rPr lang="en-GB" sz="1100">
                <a:solidFill>
                  <a:schemeClr val="dk1"/>
                </a:solidFill>
                <a:latin typeface="Assistant"/>
                <a:ea typeface="Assistant"/>
                <a:cs typeface="Assistant"/>
                <a:sym typeface="Assistant"/>
              </a:rPr>
              <a:t>. לאורך היום, </a:t>
            </a:r>
            <a:r>
              <a:rPr b="1" lang="en-GB" sz="1100">
                <a:solidFill>
                  <a:schemeClr val="dk1"/>
                </a:solidFill>
                <a:latin typeface="Assistant"/>
                <a:ea typeface="Assistant"/>
                <a:cs typeface="Assistant"/>
                <a:sym typeface="Assistant"/>
              </a:rPr>
              <a:t>חדרו מחבלים </a:t>
            </a:r>
            <a:r>
              <a:rPr lang="en-GB" sz="1100">
                <a:solidFill>
                  <a:schemeClr val="dk1"/>
                </a:solidFill>
                <a:latin typeface="Assistant"/>
                <a:ea typeface="Assistant"/>
                <a:cs typeface="Assistant"/>
                <a:sym typeface="Assistant"/>
              </a:rPr>
              <a:t>רבים לשטח העוטף, ובוצע </a:t>
            </a:r>
            <a:r>
              <a:rPr b="1" lang="en-GB" sz="1100">
                <a:solidFill>
                  <a:schemeClr val="dk1"/>
                </a:solidFill>
                <a:latin typeface="Assistant"/>
                <a:ea typeface="Assistant"/>
                <a:cs typeface="Assistant"/>
                <a:sym typeface="Assistant"/>
              </a:rPr>
              <a:t>ירי רקטי </a:t>
            </a:r>
            <a:r>
              <a:rPr lang="en-GB" sz="1100">
                <a:solidFill>
                  <a:schemeClr val="dk1"/>
                </a:solidFill>
                <a:latin typeface="Assistant"/>
                <a:ea typeface="Assistant"/>
                <a:cs typeface="Assistant"/>
                <a:sym typeface="Assistant"/>
              </a:rPr>
              <a:t>נרחב לעורף ישראל. בפעולות הטרור האכזריות נרצחו מאות גברים, נשים וילדים ועשרות נחטפו לעזה.</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בתגובה </a:t>
            </a:r>
            <a:r>
              <a:rPr b="1" lang="en-GB" sz="1100">
                <a:solidFill>
                  <a:schemeClr val="dk1"/>
                </a:solidFill>
                <a:latin typeface="Assistant"/>
                <a:ea typeface="Assistant"/>
                <a:cs typeface="Assistant"/>
                <a:sym typeface="Assistant"/>
              </a:rPr>
              <a:t>פתחה מדינת ישראל במלחמת "חרבות ברזל", </a:t>
            </a:r>
            <a:r>
              <a:rPr lang="en-GB" sz="1100">
                <a:solidFill>
                  <a:schemeClr val="dk1"/>
                </a:solidFill>
                <a:latin typeface="Assistant"/>
                <a:ea typeface="Assistant"/>
                <a:cs typeface="Assistant"/>
                <a:sym typeface="Assistant"/>
              </a:rPr>
              <a:t>כוחות ביטחון רבים הוזרמו לגזרה בעוד כוחות אחרים דרוכים בגזרות האחרות. הקרבות ביישוביי העוטף ארכו שעות רבות, במהלך המאמצים לטיהור השטח סוכלו מאות מחבלים, </a:t>
            </a:r>
            <a:r>
              <a:rPr b="1" lang="en-GB" sz="1100">
                <a:solidFill>
                  <a:schemeClr val="dk1"/>
                </a:solidFill>
                <a:latin typeface="Assistant"/>
                <a:ea typeface="Assistant"/>
                <a:cs typeface="Assistant"/>
                <a:sym typeface="Assistant"/>
              </a:rPr>
              <a:t>והושגה שליטה על יישובי העוטף</a:t>
            </a:r>
            <a:r>
              <a:rPr lang="en-GB" sz="1100">
                <a:solidFill>
                  <a:schemeClr val="dk1"/>
                </a:solidFill>
                <a:latin typeface="Assistant"/>
                <a:ea typeface="Assistant"/>
                <a:cs typeface="Assistant"/>
                <a:sym typeface="Assistant"/>
              </a:rPr>
              <a:t>. במקביל, סיכל חיל הים ניסיונות חדירה מכיוון החוף, וחיל האוויר סיכל ותקף בעוצמה מאות מטרות טרור ברצועת עזה.</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במהלך השבוע האחרון, צה"ל תוקף בעוצמה ברצועת עזה, ו</a:t>
            </a:r>
            <a:r>
              <a:rPr b="1" lang="en-GB" sz="1100">
                <a:solidFill>
                  <a:schemeClr val="dk1"/>
                </a:solidFill>
                <a:latin typeface="Assistant"/>
                <a:ea typeface="Assistant"/>
                <a:cs typeface="Assistant"/>
                <a:sym typeface="Assistant"/>
              </a:rPr>
              <a:t>פגע אנושות בשלטון חמאס</a:t>
            </a:r>
            <a:r>
              <a:rPr lang="en-GB" sz="1100">
                <a:solidFill>
                  <a:schemeClr val="dk1"/>
                </a:solidFill>
                <a:latin typeface="Assistant"/>
                <a:ea typeface="Assistant"/>
                <a:cs typeface="Assistant"/>
                <a:sym typeface="Assistant"/>
              </a:rPr>
              <a:t> ובתשתיות הטרור שבנה. </a:t>
            </a:r>
            <a:r>
              <a:rPr b="1" lang="en-GB" sz="1100">
                <a:solidFill>
                  <a:schemeClr val="dk1"/>
                </a:solidFill>
                <a:latin typeface="Assistant"/>
                <a:ea typeface="Assistant"/>
                <a:cs typeface="Assistant"/>
                <a:sym typeface="Assistant"/>
              </a:rPr>
              <a:t>מפקדים בכירים רבים חוסלו, ביניהם: </a:t>
            </a:r>
            <a:r>
              <a:rPr lang="en-GB" sz="1100">
                <a:solidFill>
                  <a:schemeClr val="dk1"/>
                </a:solidFill>
                <a:latin typeface="Assistant"/>
                <a:ea typeface="Assistant"/>
                <a:cs typeface="Assistant"/>
                <a:sym typeface="Assistant"/>
              </a:rPr>
              <a:t>מפקד כוח נוחבה (אשר הוביל את הפשיטה על קיבוץ ניר עוז ונירים), מפקד המערך הרקטי הצפוני של הגיהאד האיסלאמי, שר הכלכלה של החמאס וראש משרד היחסים הלאומיים של החמאס.</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צה"ל גייס כוחות </a:t>
            </a:r>
            <a:r>
              <a:rPr b="1" lang="en-GB" sz="1100">
                <a:solidFill>
                  <a:schemeClr val="dk1"/>
                </a:solidFill>
                <a:latin typeface="Assistant"/>
                <a:ea typeface="Assistant"/>
                <a:cs typeface="Assistant"/>
                <a:sym typeface="Assistant"/>
              </a:rPr>
              <a:t>מילואים רבים</a:t>
            </a:r>
            <a:r>
              <a:rPr lang="en-GB" sz="1100">
                <a:solidFill>
                  <a:schemeClr val="dk1"/>
                </a:solidFill>
                <a:latin typeface="Assistant"/>
                <a:ea typeface="Assistant"/>
                <a:cs typeface="Assistant"/>
                <a:sym typeface="Assistant"/>
              </a:rPr>
              <a:t>, כ-360,000, וזכה להיענות ותמיכה יוצאת דופן בקרב הציבור. רקטות רבות נורו לעורף ישראל </a:t>
            </a:r>
            <a:r>
              <a:rPr b="1" lang="en-GB" sz="1100">
                <a:solidFill>
                  <a:schemeClr val="dk1"/>
                </a:solidFill>
                <a:latin typeface="Assistant"/>
                <a:ea typeface="Assistant"/>
                <a:cs typeface="Assistant"/>
                <a:sym typeface="Assistant"/>
              </a:rPr>
              <a:t>ויורטו ברובן בידי מערכת "כיפת ברזל".</a:t>
            </a:r>
            <a:endParaRPr>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נשיא ארצות-הברית, </a:t>
            </a:r>
            <a:r>
              <a:rPr b="1" lang="en-GB" sz="1100">
                <a:solidFill>
                  <a:schemeClr val="dk1"/>
                </a:solidFill>
                <a:latin typeface="Assistant"/>
                <a:ea typeface="Assistant"/>
                <a:cs typeface="Assistant"/>
                <a:sym typeface="Assistant"/>
              </a:rPr>
              <a:t>ג'ו ביידן</a:t>
            </a:r>
            <a:r>
              <a:rPr lang="en-GB" sz="1100">
                <a:solidFill>
                  <a:schemeClr val="dk1"/>
                </a:solidFill>
                <a:latin typeface="Assistant"/>
                <a:ea typeface="Assistant"/>
                <a:cs typeface="Assistant"/>
                <a:sym typeface="Assistant"/>
              </a:rPr>
              <a:t>, הביע בנאומיו תמיכה יוצאת דופן בישראל. כמו כן, סיפק סיוע בציוד וקירב שתי נושאת המטוסים, והגיע לביקור הזדהות בישראל. במקביל, נרשמת תמיכה של מנהיגי העולם בישראל, וחלקם מגיעים להביע תמיכה.</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קהילות יהודיות רבות ברחבי העולם מפגינות תמיכה בישראל </a:t>
            </a:r>
            <a:r>
              <a:rPr b="1" lang="en-GB" sz="1100">
                <a:solidFill>
                  <a:schemeClr val="dk1"/>
                </a:solidFill>
                <a:latin typeface="Assistant"/>
                <a:ea typeface="Assistant"/>
                <a:cs typeface="Assistant"/>
                <a:sym typeface="Assistant"/>
              </a:rPr>
              <a:t>ומפעילות לחץ בין-לאומי כבד לשחרור החטופים בעזה.</a:t>
            </a:r>
            <a:endParaRPr b="1" sz="1100">
              <a:solidFill>
                <a:schemeClr val="dk1"/>
              </a:solidFill>
              <a:latin typeface="Assistant"/>
              <a:ea typeface="Assistant"/>
              <a:cs typeface="Assistant"/>
              <a:sym typeface="Assistant"/>
            </a:endParaRPr>
          </a:p>
          <a:p>
            <a:pPr indent="-298450" lvl="0" marL="269999" rtl="1" algn="r">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צה"ל מגיב למקורות הירי בכל הגזרות, </a:t>
            </a:r>
            <a:r>
              <a:rPr b="1" lang="en-GB" sz="1100">
                <a:solidFill>
                  <a:schemeClr val="dk1"/>
                </a:solidFill>
                <a:latin typeface="Assistant"/>
                <a:ea typeface="Assistant"/>
                <a:cs typeface="Assistant"/>
                <a:sym typeface="Assistant"/>
              </a:rPr>
              <a:t>ותקף תשתיות טרור של חיזבאללה בדרום לבנון. </a:t>
            </a:r>
            <a:r>
              <a:rPr lang="en-GB" sz="1100">
                <a:solidFill>
                  <a:schemeClr val="dk1"/>
                </a:solidFill>
                <a:latin typeface="Assistant"/>
                <a:ea typeface="Assistant"/>
                <a:cs typeface="Assistant"/>
                <a:sym typeface="Assistant"/>
              </a:rPr>
              <a:t>ממשיכה הדריכות </a:t>
            </a:r>
            <a:r>
              <a:rPr b="1" lang="en-GB" sz="1100">
                <a:solidFill>
                  <a:schemeClr val="dk1"/>
                </a:solidFill>
                <a:latin typeface="Assistant"/>
                <a:ea typeface="Assistant"/>
                <a:cs typeface="Assistant"/>
                <a:sym typeface="Assistant"/>
              </a:rPr>
              <a:t>בפיקוד הצפון וביהודה ושומרון, </a:t>
            </a:r>
            <a:r>
              <a:rPr lang="en-GB" sz="1100">
                <a:solidFill>
                  <a:schemeClr val="dk1"/>
                </a:solidFill>
                <a:latin typeface="Assistant"/>
                <a:ea typeface="Assistant"/>
                <a:cs typeface="Assistant"/>
                <a:sym typeface="Assistant"/>
              </a:rPr>
              <a:t>שם נעצרו עשרות מעורבים בטרור.</a:t>
            </a:r>
            <a:endParaRPr sz="1200">
              <a:solidFill>
                <a:schemeClr val="dk1"/>
              </a:solidFill>
              <a:latin typeface="Assistant"/>
              <a:ea typeface="Assistant"/>
              <a:cs typeface="Assistant"/>
              <a:sym typeface="Assistant"/>
            </a:endParaRPr>
          </a:p>
        </p:txBody>
      </p:sp>
      <p:sp>
        <p:nvSpPr>
          <p:cNvPr id="55" name="Google Shape;55;p13"/>
          <p:cNvSpPr txBox="1"/>
          <p:nvPr/>
        </p:nvSpPr>
        <p:spPr>
          <a:xfrm>
            <a:off x="470850" y="1665125"/>
            <a:ext cx="6072900" cy="1018500"/>
          </a:xfrm>
          <a:prstGeom prst="rect">
            <a:avLst/>
          </a:prstGeom>
          <a:noFill/>
          <a:ln>
            <a:noFill/>
          </a:ln>
        </p:spPr>
        <p:txBody>
          <a:bodyPr anchorCtr="0" anchor="t" bIns="91425" lIns="91425" spcFirstLastPara="1" rIns="91425" wrap="square" tIns="91425">
            <a:spAutoFit/>
          </a:bodyPr>
          <a:lstStyle/>
          <a:p>
            <a:pPr indent="0" lvl="0" marL="74295" rtl="1" algn="r">
              <a:spcBef>
                <a:spcPts val="620"/>
              </a:spcBef>
              <a:spcAft>
                <a:spcPts val="0"/>
              </a:spcAft>
              <a:buNone/>
            </a:pPr>
            <a:r>
              <a:rPr b="1" lang="en-GB" sz="1300">
                <a:solidFill>
                  <a:srgbClr val="2F313E"/>
                </a:solidFill>
                <a:latin typeface="Assistant"/>
                <a:ea typeface="Assistant"/>
                <a:cs typeface="Assistant"/>
                <a:sym typeface="Assistant"/>
              </a:rPr>
              <a:t>המפקד,</a:t>
            </a:r>
            <a:endParaRPr sz="1300">
              <a:solidFill>
                <a:schemeClr val="dk1"/>
              </a:solidFill>
              <a:latin typeface="Assistant"/>
              <a:ea typeface="Assistant"/>
              <a:cs typeface="Assistant"/>
              <a:sym typeface="Assistant"/>
            </a:endParaRPr>
          </a:p>
          <a:p>
            <a:pPr indent="0" lvl="0" marL="74295" rtl="1" algn="just">
              <a:spcBef>
                <a:spcPts val="620"/>
              </a:spcBef>
              <a:spcAft>
                <a:spcPts val="0"/>
              </a:spcAft>
              <a:buNone/>
            </a:pPr>
            <a:r>
              <a:rPr lang="en-GB" sz="1200">
                <a:solidFill>
                  <a:schemeClr val="dk1"/>
                </a:solidFill>
                <a:latin typeface="Assistant"/>
                <a:ea typeface="Assistant"/>
                <a:cs typeface="Assistant"/>
                <a:sym typeface="Assistant"/>
              </a:rPr>
              <a:t>לפניך רצף האירועים המרכזיים עד כה, במטרה לסייע לך לעדכן את פקודיך בהתרחשויות ולהעמיק את תובנת המשימה שלהם. לשיח הפיקודי חשיבות רבה והשפעה עמוקה על חוסנה של המסגרת וחוזקתה, על רוח הלחימה ועל שימור תחושת המסוגלות והחוסן לאורך זמן.</a:t>
            </a:r>
            <a:endParaRPr sz="12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