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0%D7%99%D7%95%D7%A9-%D7%99%D7%94%D7%95%D7%93%D7%94-%D7%95%D7%A9%D7%95%D7%9E%D7%A8%D7%95%D7%9F-%D7%9E%D7%91%D7%A6%D7%A2-%D7%97%D7%98%D7%99%D7%91%D7%AA%D7%99-%D7%9C%D7%A1%D7%99%D7%9B%D7%95%D7%9C-%D7%98%D7%A8%D7%95%D7%A8-%D7%A0%D7%A2%D7%A6%D7%A8%D7%95-4-%D7%9E%D7%91%D7%95%D7%A7%D7%A9%D7%99%D7%9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2,000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30 </a:t>
              </a:r>
              <a:r>
                <a:rPr b="1" i="0" lang="en-US" sz="1600" u="none" cap="none" strike="noStrike">
                  <a:solidFill>
                    <a:srgbClr val="FFFFFF"/>
                  </a:solidFill>
                  <a:latin typeface="Assistant"/>
                  <a:ea typeface="Assistant"/>
                  <a:cs typeface="Assistant"/>
                  <a:sym typeface="Assistant"/>
                </a:rPr>
                <a:t>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י"ז</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a:t>
              </a:r>
              <a:r>
                <a:rPr b="1" lang="en-US" sz="1000">
                  <a:solidFill>
                    <a:srgbClr val="FFFFFF"/>
                  </a:solidFill>
                  <a:latin typeface="Assistant"/>
                  <a:ea typeface="Assistant"/>
                  <a:cs typeface="Assistant"/>
                  <a:sym typeface="Assistant"/>
                </a:rPr>
                <a:t>7</a:t>
              </a:r>
              <a:r>
                <a:rPr b="1" lang="en-US" sz="1000">
                  <a:solidFill>
                    <a:srgbClr val="FFFFFF"/>
                  </a:solidFill>
                  <a:latin typeface="Assistant"/>
                  <a:ea typeface="Assistant"/>
                  <a:cs typeface="Assistant"/>
                  <a:sym typeface="Assistant"/>
                </a:rPr>
                <a:t>:00)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6138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chemeClr val="lt1"/>
                </a:solidFill>
                <a:latin typeface="Assistant"/>
                <a:ea typeface="Assistant"/>
                <a:cs typeface="Assistant"/>
                <a:sym typeface="Assistant"/>
              </a:rPr>
              <a:t>השבוע השמיני למלחמה</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1200">
              <a:solidFill>
                <a:schemeClr val="dk1"/>
              </a:solidFill>
              <a:latin typeface="Assistant"/>
              <a:ea typeface="Assistant"/>
              <a:cs typeface="Assistant"/>
              <a:sym typeface="Assistant"/>
            </a:endParaRPr>
          </a:p>
          <a:p>
            <a:pPr indent="-304800" lvl="0" marL="457200" marR="12700" rtl="1" algn="just">
              <a:lnSpc>
                <a:spcPct val="136363"/>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עד כה, שחרר ארגון הטרור חמאס</a:t>
            </a:r>
            <a:r>
              <a:rPr b="1" lang="en-US" sz="1200">
                <a:solidFill>
                  <a:schemeClr val="dk1"/>
                </a:solidFill>
                <a:latin typeface="Assistant"/>
                <a:ea typeface="Assistant"/>
                <a:cs typeface="Assistant"/>
                <a:sym typeface="Assistant"/>
              </a:rPr>
              <a:t>: 36 ילדים, 37 מבוגרים, 24 עובדים זרים.</a:t>
            </a:r>
            <a:r>
              <a:rPr lang="en-US" sz="1200">
                <a:solidFill>
                  <a:schemeClr val="dk1"/>
                </a:solidFill>
                <a:latin typeface="Assistant"/>
                <a:ea typeface="Assistant"/>
                <a:cs typeface="Assistant"/>
                <a:sym typeface="Assistant"/>
              </a:rPr>
              <a:t> פעולתו הנחושה של צה"ל במסגרת התמרון הקרקעי הפעילה </a:t>
            </a:r>
            <a:r>
              <a:rPr b="1" lang="en-US" sz="1200">
                <a:solidFill>
                  <a:schemeClr val="dk1"/>
                </a:solidFill>
                <a:latin typeface="Assistant"/>
                <a:ea typeface="Assistant"/>
                <a:cs typeface="Assistant"/>
                <a:sym typeface="Assistant"/>
              </a:rPr>
              <a:t>לחץ גדול על חמאס</a:t>
            </a:r>
            <a:r>
              <a:rPr lang="en-US" sz="1200">
                <a:solidFill>
                  <a:schemeClr val="dk1"/>
                </a:solidFill>
                <a:latin typeface="Assistant"/>
                <a:ea typeface="Assistant"/>
                <a:cs typeface="Assistant"/>
                <a:sym typeface="Assistant"/>
              </a:rPr>
              <a:t> </a:t>
            </a:r>
            <a:r>
              <a:rPr b="1" lang="en-US" sz="1200">
                <a:solidFill>
                  <a:schemeClr val="dk1"/>
                </a:solidFill>
                <a:latin typeface="Assistant"/>
                <a:ea typeface="Assistant"/>
                <a:cs typeface="Assistant"/>
                <a:sym typeface="Assistant"/>
              </a:rPr>
              <a:t>ואיפשרה את התנאים לעסקה. </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מנצל את ימי ההפוגה המבצעית לטובת </a:t>
            </a:r>
            <a:r>
              <a:rPr b="1" lang="en-US" sz="1200">
                <a:solidFill>
                  <a:schemeClr val="dk1"/>
                </a:solidFill>
                <a:latin typeface="Assistant"/>
                <a:ea typeface="Assistant"/>
                <a:cs typeface="Assistant"/>
                <a:sym typeface="Assistant"/>
              </a:rPr>
              <a:t>למידה והפקת מסקנות</a:t>
            </a:r>
            <a:r>
              <a:rPr lang="en-US" sz="1200">
                <a:solidFill>
                  <a:schemeClr val="dk1"/>
                </a:solidFill>
                <a:latin typeface="Assistant"/>
                <a:ea typeface="Assistant"/>
                <a:cs typeface="Assistant"/>
                <a:sym typeface="Assistant"/>
              </a:rPr>
              <a:t>, לצד </a:t>
            </a:r>
            <a:r>
              <a:rPr b="1" lang="en-US" sz="1200">
                <a:solidFill>
                  <a:schemeClr val="dk1"/>
                </a:solidFill>
                <a:latin typeface="Assistant"/>
                <a:ea typeface="Assistant"/>
                <a:cs typeface="Assistant"/>
                <a:sym typeface="Assistant"/>
              </a:rPr>
              <a:t>מוכנות להמשך הלחימה</a:t>
            </a:r>
            <a:r>
              <a:rPr lang="en-US" sz="1200">
                <a:solidFill>
                  <a:schemeClr val="dk1"/>
                </a:solidFill>
                <a:latin typeface="Assistant"/>
                <a:ea typeface="Assistant"/>
                <a:cs typeface="Assistant"/>
                <a:sym typeface="Assistant"/>
              </a:rPr>
              <a:t>, אישורי תוכניות ושיפור מוכנות הכוחות.</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צה"ל מתאים את פעולותיו להנחיות הדרג המדיני במסגרת המתווה להשבת החטופים </a:t>
            </a:r>
            <a:r>
              <a:rPr b="1" lang="en-US" sz="1200">
                <a:solidFill>
                  <a:schemeClr val="dk1"/>
                </a:solidFill>
                <a:latin typeface="Assistant"/>
                <a:ea typeface="Assistant"/>
                <a:cs typeface="Assistant"/>
                <a:sym typeface="Assistant"/>
              </a:rPr>
              <a:t>וערוך לכל תרחיש</a:t>
            </a:r>
            <a:r>
              <a:rPr lang="en-US" sz="1200">
                <a:solidFill>
                  <a:schemeClr val="dk1"/>
                </a:solidFill>
                <a:latin typeface="Assistant"/>
                <a:ea typeface="Assistant"/>
                <a:cs typeface="Assistant"/>
                <a:sym typeface="Assistant"/>
              </a:rPr>
              <a:t>. לפנינו עוד דרך ארוכה עד למימוש מטרות המלחמה ונוסיף להילחם ברצועת עזה ככל שיידרש.</a:t>
            </a:r>
            <a:endParaRPr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אמש, הרמטכ"ל קיים אישורי תוכניות להמשך הלחימה בפיקוד הדרום יחד עם מפקד פיקוד הדרום וחברי פורום מטכ"ל, במסגרתם אישר את </a:t>
            </a:r>
            <a:r>
              <a:rPr b="1" lang="en-US" sz="1200">
                <a:solidFill>
                  <a:schemeClr val="dk1"/>
                </a:solidFill>
                <a:latin typeface="Assistant"/>
                <a:ea typeface="Assistant"/>
                <a:cs typeface="Assistant"/>
                <a:sym typeface="Assistant"/>
              </a:rPr>
              <a:t>תוכניות ההתקפה להמשך התמרון.</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פיקוד המרכז:</a:t>
            </a:r>
            <a:endParaRPr b="1" sz="13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200">
                <a:solidFill>
                  <a:schemeClr val="dk1"/>
                </a:solidFill>
                <a:latin typeface="Assistant"/>
                <a:ea typeface="Assistant"/>
                <a:cs typeface="Assistant"/>
                <a:sym typeface="Assistant"/>
              </a:rPr>
              <a:t>פיגוע דריסה אירע במחסום צבאי, סמוך לבקעות שבחטיבת הבקעה והעמקים. לוחמי צה"ל במילואים שפעלו במקום ירו ונטרלו את המחבל. בפיגוע נפצעו שני לוחמי מילואים באורח קל. הלוחמים פונו לבית חולים לקבלת טיפול רפואי.</a:t>
            </a:r>
            <a:endParaRPr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200">
                <a:solidFill>
                  <a:schemeClr val="dk1"/>
                </a:solidFill>
                <a:uFill>
                  <a:noFill/>
                </a:uFill>
                <a:latin typeface="Assistant"/>
                <a:ea typeface="Assistant"/>
                <a:cs typeface="Assistant"/>
                <a:sym typeface="Assistant"/>
                <a:hlinkClick r:id="rId4">
                  <a:extLst>
                    <a:ext uri="{A12FA001-AC4F-418D-AE19-62706E023703}">
                      <ahyp:hlinkClr val="tx"/>
                    </a:ext>
                  </a:extLst>
                </a:hlinkClick>
              </a:rPr>
              <a:t>במבצע חטיבתי לסיכול טרור פעלו הלילה</a:t>
            </a:r>
            <a:r>
              <a:rPr lang="en-US" sz="1200">
                <a:solidFill>
                  <a:schemeClr val="dk1"/>
                </a:solidFill>
                <a:latin typeface="Assistant"/>
                <a:ea typeface="Assistant"/>
                <a:cs typeface="Assistant"/>
                <a:sym typeface="Assistant"/>
              </a:rPr>
              <a:t> לוחמי מילואים, מסתערבי ימ״ס איו״ש, לוט״ר ומג״ב במחנה הפליטים נור א-שאמס שליד טול כרם. הכוחות עצרו ארבעה מבוקשים, החרימו ציוד צבאי ותחקרו חשודים. במהלך הפעילות חמושים ירו והשליכו מטענים לעבר הכוחות, שהגיבו בירי.</a:t>
            </a:r>
            <a:endParaRPr sz="1200">
              <a:solidFill>
                <a:schemeClr val="dk1"/>
              </a:solidFill>
              <a:latin typeface="Assistant"/>
              <a:ea typeface="Assistant"/>
              <a:cs typeface="Assistant"/>
              <a:sym typeface="Assistant"/>
            </a:endParaRPr>
          </a:p>
          <a:p>
            <a:pPr indent="-304800" lvl="0" marL="457200" rtl="1" algn="r">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בפיגוע ירי בתחנת אוטובוס בכניסה לירושלים שהתרחש הבוקר נרצחו שלושה אנשים. שני מחבלים, תושבי מזרח ירושלים הגיעו לתחנה ופתחו באש. המחבלים חוסלו על ידי אזרח ושני חיילים.</a:t>
            </a:r>
            <a:endParaRPr sz="12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הצפון:</a:t>
            </a:r>
            <a:endParaRPr>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לוחמי ההגנה האווירית יירטו בהצלחה מטרה אווירית חשודה שחצתה משטח לבנון לשטח ישראל.</a:t>
            </a:r>
            <a:endParaRPr sz="1200">
              <a:solidFill>
                <a:srgbClr val="30323F"/>
              </a:solidFill>
              <a:highlight>
                <a:srgbClr val="F1F6FB"/>
              </a:highlight>
            </a:endParaRPr>
          </a:p>
          <a:p>
            <a:pPr indent="0" lvl="0" marL="0" rtl="1" algn="r">
              <a:lnSpc>
                <a:spcPct val="115000"/>
              </a:lnSpc>
              <a:spcBef>
                <a:spcPts val="0"/>
              </a:spcBef>
              <a:spcAft>
                <a:spcPts val="0"/>
              </a:spcAft>
              <a:buNone/>
            </a:pPr>
            <a:r>
              <a:t/>
            </a:r>
            <a:endParaRPr sz="1100">
              <a:solidFill>
                <a:srgbClr val="30323F"/>
              </a:solidFill>
              <a:highlight>
                <a:srgbClr val="F1F6FB"/>
              </a:highligh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אירועים מרכזיים מהימים האחרונים:</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טרם כניסת ימי ההפוגה לתוקף, </a:t>
            </a:r>
            <a:r>
              <a:rPr lang="en-US" sz="1000">
                <a:solidFill>
                  <a:schemeClr val="dk1"/>
                </a:solidFill>
                <a:latin typeface="Assistant"/>
                <a:ea typeface="Assistant"/>
                <a:cs typeface="Assistant"/>
                <a:sym typeface="Assistant"/>
              </a:rPr>
              <a:t>כוחות צה"ל הרחיבו את פעילותם </a:t>
            </a:r>
            <a:r>
              <a:rPr b="1" lang="en-US" sz="1000">
                <a:solidFill>
                  <a:schemeClr val="dk1"/>
                </a:solidFill>
                <a:latin typeface="Assistant"/>
                <a:ea typeface="Assistant"/>
                <a:cs typeface="Assistant"/>
                <a:sym typeface="Assistant"/>
              </a:rPr>
              <a:t>ברצועת עזה</a:t>
            </a:r>
            <a:r>
              <a:rPr lang="en-US" sz="1000">
                <a:solidFill>
                  <a:schemeClr val="dk1"/>
                </a:solidFill>
                <a:latin typeface="Assistant"/>
                <a:ea typeface="Assistant"/>
                <a:cs typeface="Assistant"/>
                <a:sym typeface="Assistant"/>
              </a:rPr>
              <a:t> תוך התמקדות במרכזים של חמאס באזור העיר עזה. פעולות אלו הפעילו לחץ כבד על חמאס והובילו להישגים מבצעיים רבים ולוקחים בהם חלק כוחות חי"ר, שריון, הנדסה ותותחנים הפועלים בשיתוף אמ"ן והשב"כ ומלווים בידי חיל האוויר וחיל הים, </a:t>
            </a:r>
            <a:r>
              <a:rPr b="1" lang="en-US" sz="1000">
                <a:solidFill>
                  <a:schemeClr val="dk1"/>
                </a:solidFill>
                <a:latin typeface="Assistant"/>
                <a:ea typeface="Assistant"/>
                <a:cs typeface="Assistant"/>
                <a:sym typeface="Assistant"/>
              </a:rPr>
              <a:t>צה"ל השתלט בפעולותיו בצפון רצועת עזה על שורת מעוזים של חמאס</a:t>
            </a:r>
            <a:r>
              <a:rPr lang="en-US" sz="1000">
                <a:solidFill>
                  <a:schemeClr val="dk1"/>
                </a:solidFill>
                <a:latin typeface="Assistant"/>
                <a:ea typeface="Assistant"/>
                <a:cs typeface="Assistant"/>
                <a:sym typeface="Assistant"/>
              </a:rPr>
              <a:t>, כשהוא פועל על-פי תכנית פעולה ברורה, תופס מודיעין, משמיד אמצעי לחימה והורס תשתיות בתת-הקרקע.</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הצפון:</a:t>
            </a:r>
            <a:endParaRPr sz="1100">
              <a:solidFill>
                <a:schemeClr val="dk1"/>
              </a:solidFill>
              <a:latin typeface="Assistant"/>
              <a:ea typeface="Assistant"/>
              <a:cs typeface="Assistant"/>
              <a:sym typeface="Assistant"/>
            </a:endParaRPr>
          </a:p>
          <a:p>
            <a:pPr indent="-63500" lvl="0" marL="2286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        לאור הפסקת האש בדרום, נשמר שקט מתוח וכוננות גבוהה. כוחותינו ממשיכים להגיב בנחישות</a:t>
            </a:r>
            <a:endParaRPr sz="10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rPr b="1" lang="en-US" sz="1000">
                <a:solidFill>
                  <a:schemeClr val="dk1"/>
                </a:solidFill>
                <a:latin typeface="Assistant"/>
                <a:ea typeface="Assistant"/>
                <a:cs typeface="Assistant"/>
                <a:sym typeface="Assistant"/>
              </a:rPr>
              <a:t>כדי להסיר כל איום הנשקף לעורף ישראל</a:t>
            </a:r>
            <a:r>
              <a:rPr lang="en-US" sz="1000">
                <a:solidFill>
                  <a:schemeClr val="dk1"/>
                </a:solidFill>
                <a:latin typeface="Assistant"/>
                <a:ea typeface="Assistant"/>
                <a:cs typeface="Assistant"/>
                <a:sym typeface="Assistant"/>
              </a:rPr>
              <a:t>.</a:t>
            </a:r>
            <a:r>
              <a:rPr b="1" lang="en-US" sz="1000">
                <a:solidFill>
                  <a:schemeClr val="dk1"/>
                </a:solidFill>
                <a:latin typeface="Assistant"/>
                <a:ea typeface="Assistant"/>
                <a:cs typeface="Assistant"/>
                <a:sym typeface="Assistant"/>
              </a:rPr>
              <a:t>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100">
                <a:solidFill>
                  <a:schemeClr val="dk1"/>
                </a:solidFill>
                <a:latin typeface="Assistant"/>
                <a:ea typeface="Assistant"/>
                <a:cs typeface="Assistant"/>
                <a:sym typeface="Assistant"/>
              </a:rPr>
              <a:t>בגזרת יהודה ושומרון:</a:t>
            </a:r>
            <a:endParaRPr b="1"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עד כה נעצרו מתחילת המלחמה כ-2,000 מבוקשים בגזרה, כ-1,100 מהם משוייכים לארגון הטרור חמאס.</a:t>
            </a:r>
            <a:endParaRPr b="1" sz="9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