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3400" cx="7556500"/>
  <p:notesSz cx="6858000" cy="9144000"/>
  <p:embeddedFontLst>
    <p:embeddedFont>
      <p:font typeface="Assistant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ssistant-regular.fntdata"/><Relationship Id="rId8" Type="http://schemas.openxmlformats.org/officeDocument/2006/relationships/font" Target="fonts/Assistan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5874198" y="9215950"/>
            <a:ext cx="1430345" cy="1178665"/>
            <a:chOff x="-354205" y="202558"/>
            <a:chExt cx="512595" cy="422400"/>
          </a:xfrm>
        </p:grpSpPr>
        <p:sp>
          <p:nvSpPr>
            <p:cNvPr id="85" name="Google Shape;85;p13"/>
            <p:cNvSpPr/>
            <p:nvPr/>
          </p:nvSpPr>
          <p:spPr>
            <a:xfrm>
              <a:off x="-354205" y="202561"/>
              <a:ext cx="509120" cy="357017"/>
            </a:xfrm>
            <a:custGeom>
              <a:rect b="b" l="l" r="r" t="t"/>
              <a:pathLst>
                <a:path extrusionOk="0" h="357017" w="509120">
                  <a:moveTo>
                    <a:pt x="27248" y="0"/>
                  </a:moveTo>
                  <a:lnTo>
                    <a:pt x="481872" y="0"/>
                  </a:lnTo>
                  <a:cubicBezTo>
                    <a:pt x="489098" y="0"/>
                    <a:pt x="496029" y="2871"/>
                    <a:pt x="501139" y="7981"/>
                  </a:cubicBezTo>
                  <a:cubicBezTo>
                    <a:pt x="506249" y="13091"/>
                    <a:pt x="509120" y="20022"/>
                    <a:pt x="509120" y="27248"/>
                  </a:cubicBezTo>
                  <a:lnTo>
                    <a:pt x="509120" y="329769"/>
                  </a:lnTo>
                  <a:cubicBezTo>
                    <a:pt x="509120" y="336996"/>
                    <a:pt x="506249" y="343927"/>
                    <a:pt x="501139" y="349037"/>
                  </a:cubicBezTo>
                  <a:cubicBezTo>
                    <a:pt x="496029" y="354147"/>
                    <a:pt x="489098" y="357017"/>
                    <a:pt x="481872" y="357017"/>
                  </a:cubicBezTo>
                  <a:lnTo>
                    <a:pt x="27248" y="357017"/>
                  </a:lnTo>
                  <a:cubicBezTo>
                    <a:pt x="20022" y="357017"/>
                    <a:pt x="13091" y="354147"/>
                    <a:pt x="7981" y="349037"/>
                  </a:cubicBezTo>
                  <a:cubicBezTo>
                    <a:pt x="2871" y="343927"/>
                    <a:pt x="0" y="336996"/>
                    <a:pt x="0" y="329769"/>
                  </a:cubicBezTo>
                  <a:lnTo>
                    <a:pt x="0" y="27248"/>
                  </a:lnTo>
                  <a:cubicBezTo>
                    <a:pt x="0" y="20022"/>
                    <a:pt x="2871" y="13091"/>
                    <a:pt x="7981" y="7981"/>
                  </a:cubicBezTo>
                  <a:cubicBezTo>
                    <a:pt x="13091" y="2871"/>
                    <a:pt x="20022" y="0"/>
                    <a:pt x="27248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-350711" y="202558"/>
              <a:ext cx="509100" cy="4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b="1" sz="32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2,700</a:t>
              </a:r>
              <a:endParaRPr b="1" sz="3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מבוקשים נעצרו באיו״ש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5873893" y="4952963"/>
            <a:ext cx="1440359" cy="1321056"/>
            <a:chOff x="0" y="0"/>
            <a:chExt cx="516192" cy="473437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 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30,000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אסטרטגיות הותקפו בעזה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5873900" y="7899875"/>
            <a:ext cx="1440660" cy="1148511"/>
            <a:chOff x="3" y="0"/>
            <a:chExt cx="516300" cy="411600"/>
          </a:xfrm>
        </p:grpSpPr>
        <p:sp>
          <p:nvSpPr>
            <p:cNvPr id="91" name="Google Shape;91;p13"/>
            <p:cNvSpPr/>
            <p:nvPr/>
          </p:nvSpPr>
          <p:spPr>
            <a:xfrm>
              <a:off x="3" y="0"/>
              <a:ext cx="516192" cy="411462"/>
            </a:xfrm>
            <a:custGeom>
              <a:rect b="b" l="l" r="r" t="t"/>
              <a:pathLst>
                <a:path extrusionOk="0" h="35701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30143"/>
                  </a:lnTo>
                  <a:cubicBezTo>
                    <a:pt x="516192" y="344985"/>
                    <a:pt x="504160" y="357017"/>
                    <a:pt x="489317" y="357017"/>
                  </a:cubicBezTo>
                  <a:lnTo>
                    <a:pt x="26875" y="357017"/>
                  </a:lnTo>
                  <a:cubicBezTo>
                    <a:pt x="12032" y="357017"/>
                    <a:pt x="0" y="344985"/>
                    <a:pt x="0" y="330143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3" y="0"/>
              <a:ext cx="516300" cy="4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32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750</a:t>
              </a:r>
              <a:endParaRPr b="1" sz="34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מטכ"ליות הותקפו בצפון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5874043" y="3621596"/>
            <a:ext cx="1440382" cy="1178997"/>
            <a:chOff x="0" y="0"/>
            <a:chExt cx="516192" cy="422519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516192" cy="422519"/>
            </a:xfrm>
            <a:custGeom>
              <a:rect b="b" l="l" r="r" t="t"/>
              <a:pathLst>
                <a:path extrusionOk="0" h="422519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95644"/>
                  </a:lnTo>
                  <a:cubicBezTo>
                    <a:pt x="516192" y="410486"/>
                    <a:pt x="504160" y="422519"/>
                    <a:pt x="489317" y="422519"/>
                  </a:cubicBezTo>
                  <a:lnTo>
                    <a:pt x="26875" y="422519"/>
                  </a:lnTo>
                  <a:cubicBezTo>
                    <a:pt x="12032" y="422519"/>
                    <a:pt x="0" y="410486"/>
                    <a:pt x="0" y="395644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47625"/>
              <a:ext cx="516192" cy="374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הישגי צה</a:t>
              </a:r>
              <a:r>
                <a:rPr b="1" lang="en-US" sz="2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״</a:t>
              </a: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ל במספרים: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5873893" y="6426420"/>
            <a:ext cx="1440359" cy="1321056"/>
            <a:chOff x="0" y="0"/>
            <a:chExt cx="516192" cy="473437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9,200</a:t>
              </a:r>
              <a:endParaRPr b="1"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</a:t>
              </a:r>
              <a:r>
                <a:rPr lang="en-US" sz="1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חבלים חוסלו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99" name="Google Shape;99;p13"/>
          <p:cNvSpPr txBox="1"/>
          <p:nvPr/>
        </p:nvSpPr>
        <p:spPr>
          <a:xfrm>
            <a:off x="5764350" y="993925"/>
            <a:ext cx="1659600" cy="13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1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66B57"/>
                </a:solidFill>
                <a:latin typeface="Assistant"/>
                <a:ea typeface="Assistant"/>
                <a:cs typeface="Assistant"/>
                <a:sym typeface="Assistant"/>
              </a:rPr>
              <a:t>היום ה-103 ללחימה</a:t>
            </a:r>
            <a:endParaRPr b="1" sz="100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5748648" y="2479350"/>
            <a:ext cx="1671715" cy="866408"/>
            <a:chOff x="0" y="-4"/>
            <a:chExt cx="599105" cy="310501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599105" cy="310497"/>
            </a:xfrm>
            <a:custGeom>
              <a:rect b="b" l="l" r="r" t="t"/>
              <a:pathLst>
                <a:path extrusionOk="0" h="310497" w="599105">
                  <a:moveTo>
                    <a:pt x="23156" y="0"/>
                  </a:moveTo>
                  <a:lnTo>
                    <a:pt x="575949" y="0"/>
                  </a:lnTo>
                  <a:cubicBezTo>
                    <a:pt x="582090" y="0"/>
                    <a:pt x="587980" y="2440"/>
                    <a:pt x="592323" y="6782"/>
                  </a:cubicBezTo>
                  <a:cubicBezTo>
                    <a:pt x="596665" y="11125"/>
                    <a:pt x="599105" y="17014"/>
                    <a:pt x="599105" y="23156"/>
                  </a:cubicBezTo>
                  <a:lnTo>
                    <a:pt x="599105" y="287341"/>
                  </a:lnTo>
                  <a:cubicBezTo>
                    <a:pt x="599105" y="293483"/>
                    <a:pt x="596665" y="299372"/>
                    <a:pt x="592323" y="303715"/>
                  </a:cubicBezTo>
                  <a:cubicBezTo>
                    <a:pt x="587980" y="308057"/>
                    <a:pt x="582090" y="310497"/>
                    <a:pt x="575949" y="310497"/>
                  </a:cubicBezTo>
                  <a:lnTo>
                    <a:pt x="23156" y="310497"/>
                  </a:lnTo>
                  <a:cubicBezTo>
                    <a:pt x="10367" y="310497"/>
                    <a:pt x="0" y="300130"/>
                    <a:pt x="0" y="287341"/>
                  </a:cubicBezTo>
                  <a:lnTo>
                    <a:pt x="0" y="23156"/>
                  </a:lnTo>
                  <a:cubicBezTo>
                    <a:pt x="0" y="17014"/>
                    <a:pt x="2440" y="11125"/>
                    <a:pt x="6782" y="6782"/>
                  </a:cubicBezTo>
                  <a:cubicBezTo>
                    <a:pt x="11125" y="2440"/>
                    <a:pt x="17014" y="0"/>
                    <a:pt x="23156" y="0"/>
                  </a:cubicBezTo>
                  <a:close/>
                </a:path>
              </a:pathLst>
            </a:custGeom>
            <a:solidFill>
              <a:srgbClr val="7BA3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1" y="-4"/>
              <a:ext cx="5991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17 בינואר 2024</a:t>
              </a:r>
              <a:endParaRPr b="1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ז' בשבט התשפ״ד</a:t>
              </a:r>
              <a:endParaRPr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b="1" lang="en-US" sz="10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(מעודכן לשעה 16:00)</a:t>
              </a:r>
              <a:endParaRPr b="1"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103" name="Google Shape;103;p13"/>
          <p:cNvSpPr txBox="1"/>
          <p:nvPr/>
        </p:nvSpPr>
        <p:spPr>
          <a:xfrm>
            <a:off x="115575" y="993925"/>
            <a:ext cx="5403600" cy="9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השבוע החמישה עשר למלחמה</a:t>
            </a:r>
            <a:endParaRPr b="1" i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הדרום:</a:t>
            </a:r>
            <a:endParaRPr b="1"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יחידת מגלן ויחידת אגוז פשטו על משרדיהם של מפקדים בכירים בחמאס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הגדוד הדרומי של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חטיבת חאן יונס; בהם אותרו אמצעי לחימה רבים, נשקים, תחמושת ורימונים. כמו כן, הלוחמים זיהו במרחב מצלמות תצפית של חמאס אותן השמידו. בנוסף, לוחמי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יחידת דובדבן פשטו על עשרות תשתיות טרור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בדרום חאן יונס, במהלך הפשיטה נתקלו הלוחמים בחוליית מחבלים,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ניהלו מולם קרב וחיסלו אותם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צוות הקרב החטיבתי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646 בשיתוף כוחות יהל"ם ולוחמי ההנדסה של אוגדה 99 השמידו תוואי תת קרקעי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אסטרטגי של ארגון הטרור חמאס, החוצה את נחל הבשור. 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F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אמש, זוהה שיגור שבוצע לעבר כוחותינו הפועלים בצפון חאן יונס. ממערכות צה"ל עולה כי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השיגור בוצע משטח בית החולים נאצר.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צה"ל חיסל באמצעות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כלי טיס של חיל האוויר ובשיתוף שב"כ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את מי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ששימש כאחראי על חקירת חשודים בריגול נגד חמאס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במרחב דרום הרצועה ולקח חלק בפיתוח שיטות התחקור והלמידה של הארגון.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לאחר זיהוי שיגורי רקטות לעבר העיר נתיבות אתמול (שלישי), איתרו לוחמי צוות הקרב של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חטיבה 646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את מתחם השיגורים ובו נמצאו שלושה משגרים של עשרה קנים, חלקם טעונים ברקטות.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הלוחמים השמידו את המתחם ואת המשגרים שבו.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בחאן יונס לוחמי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צוות הקרב החטיבתי 7 זיהו שלושה מחבלים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בורחים למבנה לאחר שירו פצצות מרגמה לעבר הכוחות,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הלוחמים הכווינו מסוק קרב שתקף וחיסל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את שלושת המחבלים.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בפאתי שייח׳ עג'לין שבמרכז רצועת עזה כוחות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צוות הקרב החטיבתי 179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זיהו שני מחבלים, ה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לוחמים הכווינו כלי טיס של חיל האוויר שתקף וחיסל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את שני המחבלים. בנוסף כוחות צוות הקרב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איתרו אמצעי לחימה רבים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במרחב.</a:t>
            </a:r>
            <a:endParaRPr sz="1100">
              <a:solidFill>
                <a:schemeClr val="dk1"/>
              </a:solidFill>
            </a:endParaRPr>
          </a:p>
          <a:p>
            <a:pPr indent="-2921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זרוע הים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תקפו אמש מספר מטרות מבצעיות של ארגון הטרור חמאס ברצועת עזה כחלק מהסיוע לכוחות צה"ל המתמרנים ביבשה.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בימים האחרונים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התקיים מבצע תספוק לוגיסטי משותף של אגף הטכנולוגיה והלוגיסטיקה ויחידת אספקה בהיטס של חטיבת המרום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באמצעות מטוס חיל האוויר מסוג ״שמשון״. המבצע כלל הצנחה של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כ-16 טון תחמושת, דלק, מים ומזון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עבור כוחות אוגדה 98 הנלחמים בחאן יונס.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הצפון:</a:t>
            </a:r>
            <a:endParaRPr b="1"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אמש,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צה"ל השלים תקיפה משולבת של מטרות רבות של חיזבאללה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במרחב ואדי סלוקי שבדרום לבנון, באמצעות מטוסי קרב וארטילריה.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צה"ל תקף באמצעות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מטוסי קרב, טנקים וארטילריה מספר תשתיות טרור ומבנים צבאיים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של ארגון הטרור חיזבאללה בכפרים חולה, מרווחין ועייתא א-שעב שבדרום לבנון. כמו כן, במהלך היום זוהו מספר שיגורים לעבר יישובי הצפון.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צה"ל תקפו את מקורות הירי.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מטוסי קרב של חיל האוויר תקפו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לפני זמן קצר תשתיות טרור ומבנים צבאיים של חיזבאללה במרחב חולה שבלבנון.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0323F"/>
              </a:solidFill>
              <a:highlight>
                <a:srgbClr val="F1F6FB"/>
              </a:highlight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יהודה ושומרון:</a:t>
            </a:r>
            <a:endParaRPr sz="1350">
              <a:solidFill>
                <a:srgbClr val="30323F"/>
              </a:solidFill>
              <a:highlight>
                <a:srgbClr val="F1F6FB"/>
              </a:highlight>
            </a:endParaRPr>
          </a:p>
          <a:p>
            <a:pPr indent="-2921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F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בפעילות משותפת של צה"ל ושב"כ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חוסלה מהאוויר חוליית מחבלים,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בראשה עמד עבדאללה אבו שלאל שהיה אחראי על מספר פיגועים שבוצעו בשנה האחרונה. החולייה חוסלה סמוך למחנה בלאטה בשכם שבחטיבת שומרון,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והייתה אחראית על אחת מתשתיות הטרור המרכזיות ביהודה ושומרון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לאחר החיסול, ברכבם של החוליה נמצאו אמצעי לחימה. תשתית הטרור קיבלה מימון והכוונה מגורמים באיראן בשיתוף מפקדות הטרור ברצועת עזה ובחו"ל.</a:t>
            </a:r>
            <a:endParaRPr sz="1000">
              <a:solidFill>
                <a:schemeClr val="dk1"/>
              </a:solidFill>
              <a:highlight>
                <a:srgbClr val="FFFF00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צה״ל, שב"כ ומג"ב השלימו מבצע רחב לסיכול טרור במחנה הפליטים טול כרם, במהלכו מיפה צה"ל את בתי המחבלים שביצעו את הפיגוע ברעננה. בנוסף,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הכוחות עצרו הלילה 26 מבוקשים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ברחבי יהודה ושומרון ובחטיבת הבקעה והעמקים.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