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ה-88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כ"א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השנים עשר למלחמה</a:t>
            </a:r>
            <a:endParaRPr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i="1" lang="en-US" sz="1100">
                <a:solidFill>
                  <a:schemeClr val="dk1"/>
                </a:solidFill>
                <a:latin typeface="Assistant"/>
                <a:ea typeface="Assistant"/>
                <a:cs typeface="Assistant"/>
                <a:sym typeface="Assistant"/>
              </a:rPr>
              <a:t> </a:t>
            </a:r>
            <a:r>
              <a:rPr b="1" i="1" lang="en-US" sz="1100">
                <a:solidFill>
                  <a:schemeClr val="dk1"/>
                </a:solidFill>
                <a:latin typeface="Assistant"/>
                <a:ea typeface="Assistant"/>
                <a:cs typeface="Assistant"/>
                <a:sym typeface="Assistant"/>
              </a:rPr>
              <a:t>"יש פה הישגים מצוינים וחשובים. אנחנו ממשיכים הלאה בעוצמה, הלחימה תימשך במגוון שיטות, במגוון עוצמות ובצורות משתנות שלאויב יהיה קשה לאתר אותן, להבין אותן. אנחנו נמשיך להכות בו כאן, ובכל שטח הרצועה. גאה בכם מאוד, יישר כוח".</a:t>
            </a:r>
            <a:endParaRPr b="1" i="1"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מפקד פיקוד הדרום, אלוף ירון פינקלמן</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2100" lvl="0" marL="457200" rtl="1" algn="r">
              <a:lnSpc>
                <a:spcPct val="90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לוחמים </a:t>
            </a:r>
            <a:r>
              <a:rPr b="1" lang="en-US" sz="1000">
                <a:solidFill>
                  <a:schemeClr val="dk1"/>
                </a:solidFill>
                <a:latin typeface="Assistant"/>
                <a:ea typeface="Assistant"/>
                <a:cs typeface="Assistant"/>
                <a:sym typeface="Assistant"/>
              </a:rPr>
              <a:t>מצק"ח 460</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השתלטו על תשתית טרור הממוקמת בביתו של מפקד חטיבת העיר עזה</a:t>
            </a:r>
            <a:r>
              <a:rPr lang="en-US" sz="1000">
                <a:solidFill>
                  <a:schemeClr val="dk1"/>
                </a:solidFill>
                <a:latin typeface="Assistant"/>
                <a:ea typeface="Assistant"/>
                <a:cs typeface="Assistant"/>
                <a:sym typeface="Assistant"/>
              </a:rPr>
              <a:t>, ובכך אפשרו כניסה של כוחות מיוחדים לסריקות. לוחמי החטיבה חיסלו עשרות מחבלים, איתרו והשמידו פירים, אמצעי לחימה רבים ומצאו ממצאים מודיעינים הקושרים את המסגד המרכזי במרחב דרג׳ תופאח למתקפת הטרור הרצחנית של ארגון הטרור חמאס ב-7/10.</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היממה האחרונה, </a:t>
            </a:r>
            <a:r>
              <a:rPr b="1" lang="en-US" sz="1000">
                <a:solidFill>
                  <a:schemeClr val="dk1"/>
                </a:solidFill>
                <a:latin typeface="Assistant"/>
                <a:ea typeface="Assistant"/>
                <a:cs typeface="Assistant"/>
                <a:sym typeface="Assistant"/>
              </a:rPr>
              <a:t>כוחות זרוע הים והחטיבות המתמרנות זיהו מחבלים שמניחים מטענים</a:t>
            </a:r>
            <a:r>
              <a:rPr lang="en-US" sz="1000">
                <a:solidFill>
                  <a:schemeClr val="dk1"/>
                </a:solidFill>
                <a:latin typeface="Assistant"/>
                <a:ea typeface="Assistant"/>
                <a:cs typeface="Assistant"/>
                <a:sym typeface="Assistant"/>
              </a:rPr>
              <a:t> בחופים ובמבנים הסמוכים לחופים ברצועת עזה במטרה לפגוע בכוחותינו.</a:t>
            </a:r>
            <a:r>
              <a:rPr b="1" lang="en-US" sz="1000">
                <a:solidFill>
                  <a:schemeClr val="dk1"/>
                </a:solidFill>
                <a:latin typeface="Assistant"/>
                <a:ea typeface="Assistant"/>
                <a:cs typeface="Assistant"/>
                <a:sym typeface="Assistant"/>
              </a:rPr>
              <a:t> כוחות זרוע הים, </a:t>
            </a:r>
            <a:r>
              <a:rPr lang="en-US" sz="1000">
                <a:solidFill>
                  <a:schemeClr val="dk1"/>
                </a:solidFill>
                <a:latin typeface="Assistant"/>
                <a:ea typeface="Assistant"/>
                <a:cs typeface="Assistant"/>
                <a:sym typeface="Assistant"/>
              </a:rPr>
              <a:t>בשיתוף פעולה עם</a:t>
            </a:r>
            <a:r>
              <a:rPr b="1" lang="en-US" sz="1000">
                <a:solidFill>
                  <a:schemeClr val="dk1"/>
                </a:solidFill>
                <a:latin typeface="Assistant"/>
                <a:ea typeface="Assistant"/>
                <a:cs typeface="Assistant"/>
                <a:sym typeface="Assistant"/>
              </a:rPr>
              <a:t> חיל האוויר והכוחות הקרקעיים חיסלו מספר מחבלים והשמידו מטענים</a:t>
            </a:r>
            <a:r>
              <a:rPr lang="en-US" sz="1000">
                <a:solidFill>
                  <a:schemeClr val="dk1"/>
                </a:solidFill>
                <a:latin typeface="Assistant"/>
                <a:ea typeface="Assistant"/>
                <a:cs typeface="Assistant"/>
                <a:sym typeface="Assistant"/>
              </a:rPr>
              <a:t> שהיוו איום על הכוחות.</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לוחמי צוות הקרב של</a:t>
            </a:r>
            <a:r>
              <a:rPr b="1" lang="en-US" sz="1000">
                <a:solidFill>
                  <a:schemeClr val="dk1"/>
                </a:solidFill>
                <a:latin typeface="Assistant"/>
                <a:ea typeface="Assistant"/>
                <a:cs typeface="Assistant"/>
                <a:sym typeface="Assistant"/>
              </a:rPr>
              <a:t> חטיבה 401</a:t>
            </a:r>
            <a:r>
              <a:rPr lang="en-US" sz="1000">
                <a:solidFill>
                  <a:schemeClr val="dk1"/>
                </a:solidFill>
                <a:latin typeface="Assistant"/>
                <a:ea typeface="Assistant"/>
                <a:cs typeface="Assistant"/>
                <a:sym typeface="Assistant"/>
              </a:rPr>
              <a:t> ביצעו פשיטה ממוקדת על הבניין המרכזי של 'המוצב המזרחי' בעיר עזה. 'המוצב המזרחי' מהווה מרכז אסטרטגי של ארגון הטרור חמאס בעיר עזה, בו חדרי מבצעים לניהול הלחימה בכלל רצועת עזה. הלוחמים חיסלו מחבלים רבים, איתרו והשמידו תוואי מנהרות, חשפו בונקר שליטה תת קרקעי ואיתרו אמצעי לחימה רבים.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בדרום העיר עזה כוחות מצוות קרב</a:t>
            </a:r>
            <a:r>
              <a:rPr b="1" lang="en-US" sz="1000">
                <a:solidFill>
                  <a:schemeClr val="dk1"/>
                </a:solidFill>
                <a:latin typeface="Assistant"/>
                <a:ea typeface="Assistant"/>
                <a:cs typeface="Assistant"/>
                <a:sym typeface="Assistant"/>
              </a:rPr>
              <a:t> חטיבת ׳ראם׳ (179) זיהו שלושה מחבלים</a:t>
            </a:r>
            <a:r>
              <a:rPr lang="en-US" sz="1000">
                <a:solidFill>
                  <a:schemeClr val="dk1"/>
                </a:solidFill>
                <a:latin typeface="Assistant"/>
                <a:ea typeface="Assistant"/>
                <a:cs typeface="Assistant"/>
                <a:sym typeface="Assistant"/>
              </a:rPr>
              <a:t> נכנסים למבנה המשמש למטרות טרור.</a:t>
            </a:r>
            <a:r>
              <a:rPr b="1" lang="en-US" sz="1000">
                <a:solidFill>
                  <a:schemeClr val="dk1"/>
                </a:solidFill>
                <a:latin typeface="Assistant"/>
                <a:ea typeface="Assistant"/>
                <a:cs typeface="Assistant"/>
                <a:sym typeface="Assistant"/>
              </a:rPr>
              <a:t> מטוס קרב של חיל האוויר השמיד את המבנה וחיסל את המחבלים.</a:t>
            </a:r>
            <a:r>
              <a:rPr lang="en-US" sz="1000">
                <a:solidFill>
                  <a:schemeClr val="dk1"/>
                </a:solidFill>
                <a:latin typeface="Assistant"/>
                <a:ea typeface="Assistant"/>
                <a:cs typeface="Assistant"/>
                <a:sym typeface="Assistant"/>
              </a:rPr>
              <a:t> לאחר התקיפה נראו פיצוצי משנה ה</a:t>
            </a:r>
            <a:r>
              <a:rPr b="1" lang="en-US" sz="1000">
                <a:solidFill>
                  <a:schemeClr val="dk1"/>
                </a:solidFill>
                <a:latin typeface="Assistant"/>
                <a:ea typeface="Assistant"/>
                <a:cs typeface="Assistant"/>
                <a:sym typeface="Assistant"/>
              </a:rPr>
              <a:t>מעידים על אמצעי לחימה רבים</a:t>
            </a:r>
            <a:r>
              <a:rPr lang="en-US" sz="1000">
                <a:solidFill>
                  <a:schemeClr val="dk1"/>
                </a:solidFill>
                <a:latin typeface="Assistant"/>
                <a:ea typeface="Assistant"/>
                <a:cs typeface="Assistant"/>
                <a:sym typeface="Assistant"/>
              </a:rPr>
              <a:t> שאוחסנו במתחם.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במרחב חאן יונס לוחמי צוות הקרב של </a:t>
            </a:r>
            <a:r>
              <a:rPr b="1" lang="en-US" sz="1000">
                <a:solidFill>
                  <a:schemeClr val="dk1"/>
                </a:solidFill>
                <a:latin typeface="Assistant"/>
                <a:ea typeface="Assistant"/>
                <a:cs typeface="Assistant"/>
                <a:sym typeface="Assistant"/>
              </a:rPr>
              <a:t>חטיבת הצנחנים</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תקפו מספר תשתיות טרור</a:t>
            </a:r>
            <a:r>
              <a:rPr lang="en-US" sz="1000">
                <a:solidFill>
                  <a:schemeClr val="dk1"/>
                </a:solidFill>
                <a:latin typeface="Assistant"/>
                <a:ea typeface="Assistant"/>
                <a:cs typeface="Assistant"/>
                <a:sym typeface="Assistant"/>
              </a:rPr>
              <a:t> שסיכנו את כוחותינו. הכוחות פשטו בהכוונה מודיעינית על דירות מבצעיות בהן אוחסנו אמצעי לחימה והוכוונו מהן פעולות טרור ואיתרו אמצעי לחימה רבים.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במרכז רצועת עזה במהלך סריקות של צוות הקרב החטיבתי </a:t>
            </a:r>
            <a:r>
              <a:rPr b="1" lang="en-US" sz="1000">
                <a:solidFill>
                  <a:schemeClr val="dk1"/>
                </a:solidFill>
                <a:latin typeface="Assistant"/>
                <a:ea typeface="Assistant"/>
                <a:cs typeface="Assistant"/>
                <a:sym typeface="Assistant"/>
              </a:rPr>
              <a:t>646</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אותרה מעבדה</a:t>
            </a:r>
            <a:r>
              <a:rPr lang="en-US" sz="1000">
                <a:solidFill>
                  <a:schemeClr val="dk1"/>
                </a:solidFill>
                <a:latin typeface="Assistant"/>
                <a:ea typeface="Assistant"/>
                <a:cs typeface="Assistant"/>
                <a:sym typeface="Assistant"/>
              </a:rPr>
              <a:t> המשמשת לייצור אמצעי לחימה, בורות שיגור ומשגרים של רקטות ארוכות טווח. </a:t>
            </a:r>
            <a:r>
              <a:rPr b="1" lang="en-US" sz="1000">
                <a:solidFill>
                  <a:schemeClr val="dk1"/>
                </a:solidFill>
                <a:latin typeface="Assistant"/>
                <a:ea typeface="Assistant"/>
                <a:cs typeface="Assistant"/>
                <a:sym typeface="Assistant"/>
              </a:rPr>
              <a:t>המשגרים הושמדו</a:t>
            </a:r>
            <a:r>
              <a:rPr lang="en-US" sz="1000">
                <a:solidFill>
                  <a:schemeClr val="dk1"/>
                </a:solidFill>
                <a:latin typeface="Assistant"/>
                <a:ea typeface="Assistant"/>
                <a:cs typeface="Assistant"/>
                <a:sym typeface="Assistant"/>
              </a:rPr>
              <a:t> על ידי כוחות הנדסה.</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במרחב ג'באליה צוות הקרב החטיבתי </a:t>
            </a:r>
            <a:r>
              <a:rPr b="1" lang="en-US" sz="1000">
                <a:solidFill>
                  <a:schemeClr val="dk1"/>
                </a:solidFill>
                <a:latin typeface="Assistant"/>
                <a:ea typeface="Assistant"/>
                <a:cs typeface="Assistant"/>
                <a:sym typeface="Assistant"/>
              </a:rPr>
              <a:t>261 (בה"ד 1)</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חיסל עשרות מחבלים</a:t>
            </a:r>
            <a:r>
              <a:rPr lang="en-US" sz="1000">
                <a:solidFill>
                  <a:schemeClr val="dk1"/>
                </a:solidFill>
                <a:latin typeface="Assistant"/>
                <a:ea typeface="Assistant"/>
                <a:cs typeface="Assistant"/>
                <a:sym typeface="Assistant"/>
              </a:rPr>
              <a:t>, ביניהם כאלו שניסו להניח מטענים, אחרים שהפעילו רחפנים ומחבלים חמושים שזוהו נוסעים לעבר כוחותינו.</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במרחב אל בורייג' צוות הקרב של </a:t>
            </a:r>
            <a:r>
              <a:rPr b="1" lang="en-US" sz="1000">
                <a:solidFill>
                  <a:schemeClr val="dk1"/>
                </a:solidFill>
                <a:latin typeface="Assistant"/>
                <a:ea typeface="Assistant"/>
                <a:cs typeface="Assistant"/>
                <a:sym typeface="Assistant"/>
              </a:rPr>
              <a:t>חטיבת גולני איתרו מספר משגרי רקטות </a:t>
            </a:r>
            <a:r>
              <a:rPr lang="en-US" sz="1000">
                <a:solidFill>
                  <a:schemeClr val="dk1"/>
                </a:solidFill>
                <a:latin typeface="Assistant"/>
                <a:ea typeface="Assistant"/>
                <a:cs typeface="Assistant"/>
                <a:sym typeface="Assistant"/>
              </a:rPr>
              <a:t>שהוטמנו סמוך לבית ספר של אונר"א.</a:t>
            </a:r>
            <a:endParaRPr sz="1350">
              <a:solidFill>
                <a:srgbClr val="30323F"/>
              </a:solidFill>
              <a:highlight>
                <a:srgbClr val="F1F6FB"/>
              </a:highlight>
            </a:endParaRPr>
          </a:p>
          <a:p>
            <a:pPr indent="0" lvl="0" marL="457200" rtl="1" algn="just">
              <a:lnSpc>
                <a:spcPct val="115000"/>
              </a:lnSpc>
              <a:spcBef>
                <a:spcPts val="0"/>
              </a:spcBef>
              <a:spcAft>
                <a:spcPts val="0"/>
              </a:spcAft>
              <a:buNone/>
            </a:pPr>
            <a:r>
              <a:t/>
            </a:r>
            <a:endParaRPr sz="1350">
              <a:solidFill>
                <a:srgbClr val="30323F"/>
              </a:solidFill>
              <a:highlight>
                <a:srgbClr val="F1F6FB"/>
              </a:highligh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כוחות צה"ל, מטוסי קרב וכלי טיס של חיל האוויר</a:t>
            </a:r>
            <a:r>
              <a:rPr lang="en-US" sz="1000">
                <a:solidFill>
                  <a:schemeClr val="dk1"/>
                </a:solidFill>
                <a:latin typeface="Assistant"/>
                <a:ea typeface="Assistant"/>
                <a:cs typeface="Assistant"/>
                <a:sym typeface="Assistant"/>
              </a:rPr>
              <a:t> השלימו </a:t>
            </a:r>
            <a:r>
              <a:rPr b="1" lang="en-US" sz="1000">
                <a:solidFill>
                  <a:schemeClr val="dk1"/>
                </a:solidFill>
                <a:latin typeface="Assistant"/>
                <a:ea typeface="Assistant"/>
                <a:cs typeface="Assistant"/>
                <a:sym typeface="Assistant"/>
              </a:rPr>
              <a:t>סבב תקיפות בשטח לבנון</a:t>
            </a:r>
            <a:r>
              <a:rPr lang="en-US" sz="1000">
                <a:solidFill>
                  <a:schemeClr val="dk1"/>
                </a:solidFill>
                <a:latin typeface="Assistant"/>
                <a:ea typeface="Assistant"/>
                <a:cs typeface="Assistant"/>
                <a:sym typeface="Assistant"/>
              </a:rPr>
              <a:t>. במסגרת התקיפות </a:t>
            </a:r>
            <a:r>
              <a:rPr b="1" lang="en-US" sz="1000">
                <a:solidFill>
                  <a:schemeClr val="dk1"/>
                </a:solidFill>
                <a:latin typeface="Assistant"/>
                <a:ea typeface="Assistant"/>
                <a:cs typeface="Assistant"/>
                <a:sym typeface="Assistant"/>
              </a:rPr>
              <a:t>הושמדו מספר תשתיות טרור</a:t>
            </a:r>
            <a:r>
              <a:rPr lang="en-US" sz="1000">
                <a:solidFill>
                  <a:schemeClr val="dk1"/>
                </a:solidFill>
                <a:latin typeface="Assistant"/>
                <a:ea typeface="Assistant"/>
                <a:cs typeface="Assistant"/>
                <a:sym typeface="Assistant"/>
              </a:rPr>
              <a:t>, לצד </a:t>
            </a:r>
            <a:r>
              <a:rPr b="1" lang="en-US" sz="1000">
                <a:solidFill>
                  <a:schemeClr val="dk1"/>
                </a:solidFill>
                <a:latin typeface="Assistant"/>
                <a:ea typeface="Assistant"/>
                <a:cs typeface="Assistant"/>
                <a:sym typeface="Assistant"/>
              </a:rPr>
              <a:t>אתרים צבאיים</a:t>
            </a:r>
            <a:r>
              <a:rPr lang="en-US" sz="1000">
                <a:solidFill>
                  <a:schemeClr val="dk1"/>
                </a:solidFill>
                <a:latin typeface="Assistant"/>
                <a:ea typeface="Assistant"/>
                <a:cs typeface="Assistant"/>
                <a:sym typeface="Assistant"/>
              </a:rPr>
              <a:t> בהם פעלו מחבלי ארגון הטרור חיזבאללה </a:t>
            </a:r>
            <a:r>
              <a:rPr b="1" lang="en-US" sz="1000">
                <a:solidFill>
                  <a:schemeClr val="dk1"/>
                </a:solidFill>
                <a:latin typeface="Assistant"/>
                <a:ea typeface="Assistant"/>
                <a:cs typeface="Assistant"/>
                <a:sym typeface="Assistant"/>
              </a:rPr>
              <a:t>ועמדות שיגור</a:t>
            </a:r>
            <a:r>
              <a:rPr lang="en-US" sz="1000">
                <a:solidFill>
                  <a:schemeClr val="dk1"/>
                </a:solidFill>
                <a:latin typeface="Assistant"/>
                <a:ea typeface="Assistant"/>
                <a:cs typeface="Assistant"/>
                <a:sym typeface="Assistant"/>
              </a:rPr>
              <a:t>. בנוסף, </a:t>
            </a:r>
            <a:r>
              <a:rPr b="1" lang="en-US" sz="1000">
                <a:solidFill>
                  <a:schemeClr val="dk1"/>
                </a:solidFill>
                <a:latin typeface="Assistant"/>
                <a:ea typeface="Assistant"/>
                <a:cs typeface="Assistant"/>
                <a:sym typeface="Assistant"/>
              </a:rPr>
              <a:t>הותקפה חוליית מחבלים</a:t>
            </a:r>
            <a:r>
              <a:rPr lang="en-US" sz="1000">
                <a:solidFill>
                  <a:schemeClr val="dk1"/>
                </a:solidFill>
                <a:latin typeface="Assistant"/>
                <a:ea typeface="Assistant"/>
                <a:cs typeface="Assistant"/>
                <a:sym typeface="Assistant"/>
              </a:rPr>
              <a:t> שפעלה במרחב חולא. </a:t>
            </a:r>
            <a:r>
              <a:rPr b="1" lang="en-US" sz="1000">
                <a:solidFill>
                  <a:schemeClr val="dk1"/>
                </a:solidFill>
                <a:latin typeface="Assistant"/>
                <a:ea typeface="Assistant"/>
                <a:cs typeface="Assistant"/>
                <a:sym typeface="Assistant"/>
              </a:rPr>
              <a:t>לוחמי ההגנה האווירית יירטו בהצלחה </a:t>
            </a:r>
            <a:r>
              <a:rPr lang="en-US" sz="1000">
                <a:solidFill>
                  <a:schemeClr val="dk1"/>
                </a:solidFill>
                <a:latin typeface="Assistant"/>
                <a:ea typeface="Assistant"/>
                <a:cs typeface="Assistant"/>
                <a:sym typeface="Assistant"/>
              </a:rPr>
              <a:t>מטרה אווירית חשודה שחצתה משטח לבנון.</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כלי טיס של חיל האוויר תקף </a:t>
            </a:r>
            <a:r>
              <a:rPr lang="en-US" sz="1000">
                <a:solidFill>
                  <a:schemeClr val="dk1"/>
                </a:solidFill>
                <a:latin typeface="Assistant"/>
                <a:ea typeface="Assistant"/>
                <a:cs typeface="Assistant"/>
                <a:sym typeface="Assistant"/>
              </a:rPr>
              <a:t>הלילה </a:t>
            </a:r>
            <a:r>
              <a:rPr b="1" lang="en-US" sz="1000">
                <a:solidFill>
                  <a:schemeClr val="dk1"/>
                </a:solidFill>
                <a:latin typeface="Assistant"/>
                <a:ea typeface="Assistant"/>
                <a:cs typeface="Assistant"/>
                <a:sym typeface="Assistant"/>
              </a:rPr>
              <a:t>תשתית טרור של חיזבאללה</a:t>
            </a:r>
            <a:r>
              <a:rPr lang="en-US" sz="1000">
                <a:solidFill>
                  <a:schemeClr val="dk1"/>
                </a:solidFill>
                <a:latin typeface="Assistant"/>
                <a:ea typeface="Assistant"/>
                <a:cs typeface="Assistant"/>
                <a:sym typeface="Assistant"/>
              </a:rPr>
              <a:t> ממנה בוצעו שיגורים אמש למרחב אדמית. כמו כן, זוהו במהלך הערב חמישה שיגורים משטח סוריה שחצו לשטח ישראל ונפלו בשטחים פתוחים, </a:t>
            </a:r>
            <a:r>
              <a:rPr b="1" lang="en-US" sz="1000">
                <a:solidFill>
                  <a:schemeClr val="dk1"/>
                </a:solidFill>
                <a:latin typeface="Assistant"/>
                <a:ea typeface="Assistant"/>
                <a:cs typeface="Assistant"/>
                <a:sym typeface="Assistant"/>
              </a:rPr>
              <a:t>צה"ל תקף את מקורות הירי. </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מטוסי קרב של חיל האוויר תקפו תשתיות טרור</a:t>
            </a:r>
            <a:r>
              <a:rPr lang="en-US" sz="1000">
                <a:solidFill>
                  <a:schemeClr val="dk1"/>
                </a:solidFill>
                <a:latin typeface="Assistant"/>
                <a:ea typeface="Assistant"/>
                <a:cs typeface="Assistant"/>
                <a:sym typeface="Assistant"/>
              </a:rPr>
              <a:t> בהן פעלו מחבלי ארגון הטרור חיזבאללה במרחב הכפר יארון שבשטח לבנון.</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הלילה, </a:t>
            </a:r>
            <a:r>
              <a:rPr b="1" lang="en-US" sz="1000">
                <a:solidFill>
                  <a:schemeClr val="dk1"/>
                </a:solidFill>
                <a:latin typeface="Assistant"/>
                <a:ea typeface="Assistant"/>
                <a:cs typeface="Assistant"/>
                <a:sym typeface="Assistant"/>
              </a:rPr>
              <a:t>צה"ל תקף תשתית צבאית של צבא סוריה</a:t>
            </a:r>
            <a:r>
              <a:rPr lang="en-US" sz="1000">
                <a:solidFill>
                  <a:schemeClr val="dk1"/>
                </a:solidFill>
                <a:latin typeface="Assistant"/>
                <a:ea typeface="Assistant"/>
                <a:cs typeface="Assistant"/>
                <a:sym typeface="Assistant"/>
              </a:rPr>
              <a:t> בתגובה לשיגורים אמש לעבר שטח ישראל.</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מבצע לסיכול טרור של כוחות צה"ל </a:t>
            </a:r>
            <a:r>
              <a:rPr b="1" lang="en-US" sz="1000">
                <a:solidFill>
                  <a:schemeClr val="dk1"/>
                </a:solidFill>
                <a:latin typeface="Assistant"/>
                <a:ea typeface="Assistant"/>
                <a:cs typeface="Assistant"/>
                <a:sym typeface="Assistant"/>
              </a:rPr>
              <a:t>מגדוד המילואים 8211</a:t>
            </a:r>
            <a:r>
              <a:rPr lang="en-US" sz="1000">
                <a:solidFill>
                  <a:schemeClr val="dk1"/>
                </a:solidFill>
                <a:latin typeface="Assistant"/>
                <a:ea typeface="Assistant"/>
                <a:cs typeface="Assistant"/>
                <a:sym typeface="Assistant"/>
              </a:rPr>
              <a:t> בכפר עזון בפיקוד חטיבת אפרים, מחבלים ירו והשליכו מטענים לעבר כוחותינו,</a:t>
            </a:r>
            <a:r>
              <a:rPr b="1" lang="en-US" sz="1000">
                <a:solidFill>
                  <a:schemeClr val="dk1"/>
                </a:solidFill>
                <a:latin typeface="Assistant"/>
                <a:ea typeface="Assistant"/>
                <a:cs typeface="Assistant"/>
                <a:sym typeface="Assistant"/>
              </a:rPr>
              <a:t> הלוחמים זיהו</a:t>
            </a:r>
            <a:r>
              <a:rPr lang="en-US" sz="1000">
                <a:solidFill>
                  <a:schemeClr val="dk1"/>
                </a:solidFill>
                <a:latin typeface="Assistant"/>
                <a:ea typeface="Assistant"/>
                <a:cs typeface="Assistant"/>
                <a:sym typeface="Assistant"/>
              </a:rPr>
              <a:t> את המבנה בו הסתתרה חוליית המחבלים ובתום חילופי אש</a:t>
            </a:r>
            <a:r>
              <a:rPr b="1" lang="en-US" sz="1000">
                <a:solidFill>
                  <a:schemeClr val="dk1"/>
                </a:solidFill>
                <a:latin typeface="Assistant"/>
                <a:ea typeface="Assistant"/>
                <a:cs typeface="Assistant"/>
                <a:sym typeface="Assistant"/>
              </a:rPr>
              <a:t> חיסלו את ארבעת המחבלים והחרימו שלושה נשקים מסוג "קרלו"</a:t>
            </a:r>
            <a:r>
              <a:rPr lang="en-US" sz="1000">
                <a:solidFill>
                  <a:schemeClr val="dk1"/>
                </a:solidFill>
                <a:latin typeface="Assistant"/>
                <a:ea typeface="Assistant"/>
                <a:cs typeface="Assistant"/>
                <a:sym typeface="Assistant"/>
              </a:rPr>
              <a:t> ששימשו אותם.</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פעילות נוספת לאיתור אמצעי לחימה בעיר קלקיליה שבמרחב חטיבת אפרים, </a:t>
            </a:r>
            <a:r>
              <a:rPr b="1" lang="en-US" sz="1000">
                <a:solidFill>
                  <a:schemeClr val="dk1"/>
                </a:solidFill>
                <a:latin typeface="Assistant"/>
                <a:ea typeface="Assistant"/>
                <a:cs typeface="Assistant"/>
                <a:sym typeface="Assistant"/>
              </a:rPr>
              <a:t>לוחמי מילואים ניטרלו בירי מחבל</a:t>
            </a:r>
            <a:r>
              <a:rPr lang="en-US" sz="1000">
                <a:solidFill>
                  <a:schemeClr val="dk1"/>
                </a:solidFill>
                <a:latin typeface="Assistant"/>
                <a:ea typeface="Assistant"/>
                <a:cs typeface="Assistant"/>
                <a:sym typeface="Assistant"/>
              </a:rPr>
              <a:t> שירה באקדח לעברם, אין נפגעים לכוחותינו. בנוסף, </a:t>
            </a:r>
            <a:r>
              <a:rPr b="1" lang="en-US" sz="1000">
                <a:solidFill>
                  <a:schemeClr val="dk1"/>
                </a:solidFill>
                <a:latin typeface="Assistant"/>
                <a:ea typeface="Assistant"/>
                <a:cs typeface="Assistant"/>
                <a:sym typeface="Assistant"/>
              </a:rPr>
              <a:t>החרימו הכוחות את האקדח ששימש את המחבל.</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צה״ל, שב״כ ומג״ב עצרו הלילה שבעה מבוקשים</a:t>
            </a:r>
            <a:r>
              <a:rPr lang="en-US" sz="1000">
                <a:solidFill>
                  <a:schemeClr val="dk1"/>
                </a:solidFill>
                <a:latin typeface="Assistant"/>
                <a:ea typeface="Assistant"/>
                <a:cs typeface="Assistant"/>
                <a:sym typeface="Assistant"/>
              </a:rPr>
              <a:t> ברחבי יהודה ושומרון וחטיבת הבקעה והעמקים. המבוקשים שנעצרו ואמצעי הלחימה שהוחרמו הועברו להמשך טיפול כוחות הביטחון.</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350">
              <a:solidFill>
                <a:schemeClr val="dk1"/>
              </a:solidFill>
              <a:highlight>
                <a:srgbClr val="F1F6FB"/>
              </a:highligh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