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b="1" sz="3200">
                <a:solidFill>
                  <a:srgbClr val="FFFFFF"/>
                </a:solidFill>
                <a:latin typeface="Assistant"/>
                <a:ea typeface="Assistant"/>
                <a:cs typeface="Assistant"/>
                <a:sym typeface="Assistant"/>
              </a:endParaRPr>
            </a:p>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2,150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82" cy="1321079"/>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17</a:t>
              </a:r>
              <a:r>
                <a:rPr b="1" i="0" lang="en-US" sz="3100" u="none" cap="none" strike="noStrike">
                  <a:solidFill>
                    <a:srgbClr val="FFFFFF"/>
                  </a:solidFill>
                  <a:latin typeface="Assistant"/>
                  <a:ea typeface="Assistant"/>
                  <a:cs typeface="Assistant"/>
                  <a:sym typeface="Assistant"/>
                </a:rPr>
                <a:t>,</a:t>
              </a:r>
              <a:r>
                <a:rPr b="1" lang="en-US" sz="3100">
                  <a:solidFill>
                    <a:srgbClr val="FFFFFF"/>
                  </a:solidFill>
                  <a:latin typeface="Assistant"/>
                  <a:ea typeface="Assistant"/>
                  <a:cs typeface="Assistant"/>
                  <a:sym typeface="Assistant"/>
                </a:rPr>
                <a:t>3</a:t>
              </a:r>
              <a:r>
                <a:rPr b="1" i="0" lang="en-US" sz="3100" u="none" cap="none" strike="noStrike">
                  <a:solidFill>
                    <a:srgbClr val="FFFFFF"/>
                  </a:solidFill>
                  <a:latin typeface="Assistant"/>
                  <a:ea typeface="Assistant"/>
                  <a:cs typeface="Assistant"/>
                  <a:sym typeface="Assistant"/>
                </a:rPr>
                <a:t>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a:solidFill>
                  <a:schemeClr val="lt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5,000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ה-60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43" cy="866422"/>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1600">
                  <a:solidFill>
                    <a:srgbClr val="FFFFFF"/>
                  </a:solidFill>
                  <a:latin typeface="Assistant"/>
                  <a:ea typeface="Assistant"/>
                  <a:cs typeface="Assistant"/>
                  <a:sym typeface="Assistant"/>
                </a:rPr>
                <a:t>5 בדצמבר</a:t>
              </a:r>
              <a:r>
                <a:rPr b="1" i="0" lang="en-US" sz="1600" u="none" cap="none" strike="noStrike">
                  <a:solidFill>
                    <a:srgbClr val="FFFFFF"/>
                  </a:solidFill>
                  <a:latin typeface="Assistant"/>
                  <a:ea typeface="Assistant"/>
                  <a:cs typeface="Assistant"/>
                  <a:sym typeface="Assistant"/>
                </a:rPr>
                <a:t> 2023</a:t>
              </a:r>
              <a:endParaRPr b="1" sz="1000">
                <a:latin typeface="Assistant"/>
                <a:ea typeface="Assistant"/>
                <a:cs typeface="Assistant"/>
                <a:sym typeface="Assistant"/>
              </a:endParaRPr>
            </a:p>
            <a:p>
              <a:pPr indent="0" lvl="0" marL="0" marR="0" rtl="1" algn="ctr">
                <a:lnSpc>
                  <a:spcPct val="91000"/>
                </a:lnSpc>
                <a:spcBef>
                  <a:spcPts val="0"/>
                </a:spcBef>
                <a:spcAft>
                  <a:spcPts val="0"/>
                </a:spcAft>
                <a:buNone/>
              </a:pPr>
              <a:r>
                <a:rPr b="1" lang="en-US">
                  <a:solidFill>
                    <a:srgbClr val="FFFFFF"/>
                  </a:solidFill>
                  <a:latin typeface="Assistant"/>
                  <a:ea typeface="Assistant"/>
                  <a:cs typeface="Assistant"/>
                  <a:sym typeface="Assistant"/>
                </a:rPr>
                <a:t>כ"ב </a:t>
              </a:r>
              <a:r>
                <a:rPr b="1" i="0" lang="en-US" u="none" cap="none" strike="noStrike">
                  <a:solidFill>
                    <a:srgbClr val="FFFFFF"/>
                  </a:solidFill>
                  <a:latin typeface="Assistant"/>
                  <a:ea typeface="Assistant"/>
                  <a:cs typeface="Assistant"/>
                  <a:sym typeface="Assistant"/>
                </a:rPr>
                <a:t>ב</a:t>
              </a:r>
              <a:r>
                <a:rPr b="1" lang="en-US">
                  <a:solidFill>
                    <a:srgbClr val="FFFFFF"/>
                  </a:solidFill>
                  <a:latin typeface="Assistant"/>
                  <a:ea typeface="Assistant"/>
                  <a:cs typeface="Assistant"/>
                  <a:sym typeface="Assistant"/>
                </a:rPr>
                <a:t>כסלו</a:t>
              </a:r>
              <a:r>
                <a:rPr b="1" i="0" lang="en-US" u="none" cap="none" strike="noStrike">
                  <a:solidFill>
                    <a:srgbClr val="FFFFFF"/>
                  </a:solidFill>
                  <a:latin typeface="Assistant"/>
                  <a:ea typeface="Assistant"/>
                  <a:cs typeface="Assistant"/>
                  <a:sym typeface="Assistant"/>
                </a:rPr>
                <a:t> התש</a:t>
              </a:r>
              <a:r>
                <a:rPr b="1" lang="en-US">
                  <a:solidFill>
                    <a:srgbClr val="FFFFFF"/>
                  </a:solidFill>
                  <a:latin typeface="Assistant"/>
                  <a:ea typeface="Assistant"/>
                  <a:cs typeface="Assistant"/>
                  <a:sym typeface="Assistant"/>
                </a:rPr>
                <a:t>פ</a:t>
              </a:r>
              <a:r>
                <a:rPr b="1" i="0" lang="en-US" u="none" cap="none" strike="noStrike">
                  <a:solidFill>
                    <a:srgbClr val="FFFFFF"/>
                  </a:solidFill>
                  <a:latin typeface="Assistant"/>
                  <a:ea typeface="Assistant"/>
                  <a:cs typeface="Assistant"/>
                  <a:sym typeface="Assistant"/>
                </a:rPr>
                <a:t>״ד</a:t>
              </a:r>
              <a:endParaRPr b="1" i="0" u="none" cap="none" strike="noStrike">
                <a:solidFill>
                  <a:srgbClr val="FFFFFF"/>
                </a:solidFill>
                <a:latin typeface="Assistant"/>
                <a:ea typeface="Assistant"/>
                <a:cs typeface="Assistant"/>
                <a:sym typeface="Assistant"/>
              </a:endParaRPr>
            </a:p>
            <a:p>
              <a:pPr indent="0" lvl="0" marL="0" marR="0" rtl="1" algn="ctr">
                <a:lnSpc>
                  <a:spcPct val="91000"/>
                </a:lnSpc>
                <a:spcBef>
                  <a:spcPts val="0"/>
                </a:spcBef>
                <a:spcAft>
                  <a:spcPts val="0"/>
                </a:spcAft>
                <a:buNone/>
              </a:pPr>
              <a:r>
                <a:rPr b="1" lang="en-US" sz="1000">
                  <a:solidFill>
                    <a:srgbClr val="FFFFFF"/>
                  </a:solidFill>
                  <a:latin typeface="Assistant"/>
                  <a:ea typeface="Assistant"/>
                  <a:cs typeface="Assistant"/>
                  <a:sym typeface="Assistant"/>
                </a:rPr>
                <a:t>(מעודכן לשעה 16:30)</a:t>
              </a:r>
              <a:endParaRPr b="1" sz="1000">
                <a:solidFill>
                  <a:srgbClr val="FFFFFF"/>
                </a:solidFill>
                <a:latin typeface="Assistant"/>
                <a:ea typeface="Assistant"/>
                <a:cs typeface="Assistant"/>
                <a:sym typeface="Assistant"/>
              </a:endParaRPr>
            </a:p>
          </p:txBody>
        </p:sp>
      </p:grpSp>
      <p:sp>
        <p:nvSpPr>
          <p:cNvPr id="103" name="Google Shape;103;p13"/>
          <p:cNvSpPr txBox="1"/>
          <p:nvPr/>
        </p:nvSpPr>
        <p:spPr>
          <a:xfrm>
            <a:off x="134625" y="952900"/>
            <a:ext cx="5403600" cy="92199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b="1" lang="en-US" sz="1700">
                <a:solidFill>
                  <a:schemeClr val="lt1"/>
                </a:solidFill>
                <a:latin typeface="Assistant"/>
                <a:ea typeface="Assistant"/>
                <a:cs typeface="Assistant"/>
                <a:sym typeface="Assistant"/>
              </a:rPr>
              <a:t>השבוע התשיעי למלחמה</a:t>
            </a:r>
            <a:endParaRPr b="1" sz="1200">
              <a:solidFill>
                <a:schemeClr val="dk1"/>
              </a:solidFill>
              <a:latin typeface="Assistant"/>
              <a:ea typeface="Assistant"/>
              <a:cs typeface="Assistant"/>
              <a:sym typeface="Assistant"/>
            </a:endParaRPr>
          </a:p>
          <a:p>
            <a:pPr indent="0" lvl="0" marL="0" marR="12700" rtl="1" algn="ctr">
              <a:lnSpc>
                <a:spcPct val="115000"/>
              </a:lnSpc>
              <a:spcBef>
                <a:spcPts val="0"/>
              </a:spcBef>
              <a:spcAft>
                <a:spcPts val="0"/>
              </a:spcAft>
              <a:buClr>
                <a:schemeClr val="dk1"/>
              </a:buClr>
              <a:buSzPts val="1100"/>
              <a:buFont typeface="Arial"/>
              <a:buNone/>
            </a:pPr>
            <a:r>
              <a:t/>
            </a:r>
            <a:endParaRPr b="1" i="1" sz="1100">
              <a:solidFill>
                <a:schemeClr val="dk1"/>
              </a:solidFill>
              <a:latin typeface="Assistant"/>
              <a:ea typeface="Assistant"/>
              <a:cs typeface="Assistant"/>
              <a:sym typeface="Assistant"/>
            </a:endParaRPr>
          </a:p>
          <a:p>
            <a:pPr indent="0" lvl="0" marL="0" marR="12700" rtl="1" algn="ctr">
              <a:lnSpc>
                <a:spcPct val="115000"/>
              </a:lnSpc>
              <a:spcBef>
                <a:spcPts val="0"/>
              </a:spcBef>
              <a:spcAft>
                <a:spcPts val="0"/>
              </a:spcAft>
              <a:buClr>
                <a:schemeClr val="dk1"/>
              </a:buClr>
              <a:buSzPts val="1100"/>
              <a:buFont typeface="Arial"/>
              <a:buNone/>
            </a:pPr>
            <a:r>
              <a:rPr b="1" i="1" lang="en-US" sz="1100">
                <a:solidFill>
                  <a:schemeClr val="dk1"/>
                </a:solidFill>
                <a:latin typeface="Assistant"/>
                <a:ea typeface="Assistant"/>
                <a:cs typeface="Assistant"/>
                <a:sym typeface="Assistant"/>
              </a:rPr>
              <a:t>"אנחנו ממשיכים פה בשג'אעייה, גם במקומות האחרים, גם בג'באליה, גם בדרום. הלחימה הזאת נמשכת, הלוחמים עושים עבודה מעולה. אנחנו נמשיך להכות בהם בכל הכוח, על היבשה, מהאוויר, מהים, בימים הקרובים לא נעצור"</a:t>
            </a:r>
            <a:r>
              <a:rPr lang="en-US" sz="1100">
                <a:solidFill>
                  <a:schemeClr val="dk1"/>
                </a:solidFill>
                <a:latin typeface="Assistant"/>
                <a:ea typeface="Assistant"/>
                <a:cs typeface="Assistant"/>
                <a:sym typeface="Assistant"/>
              </a:rPr>
              <a:t> </a:t>
            </a:r>
            <a:endParaRPr sz="1100">
              <a:solidFill>
                <a:schemeClr val="dk1"/>
              </a:solidFill>
              <a:latin typeface="Assistant"/>
              <a:ea typeface="Assistant"/>
              <a:cs typeface="Assistant"/>
              <a:sym typeface="Assistant"/>
            </a:endParaRPr>
          </a:p>
          <a:p>
            <a:pPr indent="0" lvl="0" marL="0" marR="12700" rtl="1" algn="l">
              <a:lnSpc>
                <a:spcPct val="115000"/>
              </a:lnSpc>
              <a:spcBef>
                <a:spcPts val="0"/>
              </a:spcBef>
              <a:spcAft>
                <a:spcPts val="0"/>
              </a:spcAft>
              <a:buClr>
                <a:schemeClr val="dk1"/>
              </a:buClr>
              <a:buSzPts val="1100"/>
              <a:buFont typeface="Arial"/>
              <a:buNone/>
            </a:pPr>
            <a:r>
              <a:rPr lang="en-US" sz="1100">
                <a:solidFill>
                  <a:schemeClr val="dk1"/>
                </a:solidFill>
                <a:latin typeface="Assistant"/>
                <a:ea typeface="Assistant"/>
                <a:cs typeface="Assistant"/>
                <a:sym typeface="Assistant"/>
              </a:rPr>
              <a:t>מדברי ה</a:t>
            </a:r>
            <a:r>
              <a:rPr lang="en-US" sz="1100">
                <a:solidFill>
                  <a:schemeClr val="dk1"/>
                </a:solidFill>
                <a:latin typeface="Assistant"/>
                <a:ea typeface="Assistant"/>
                <a:cs typeface="Assistant"/>
                <a:sym typeface="Assistant"/>
              </a:rPr>
              <a:t>אלוף ירון פינקלמן, </a:t>
            </a:r>
            <a:r>
              <a:rPr lang="en-US" sz="1100">
                <a:solidFill>
                  <a:schemeClr val="dk1"/>
                </a:solidFill>
                <a:latin typeface="Assistant"/>
                <a:ea typeface="Assistant"/>
                <a:cs typeface="Assistant"/>
                <a:sym typeface="Assistant"/>
              </a:rPr>
              <a:t>מפקד פיקוד הדרום לכוחות ברצועת עזה</a:t>
            </a:r>
            <a:endParaRPr b="1" sz="1200">
              <a:solidFill>
                <a:schemeClr val="dk1"/>
              </a:solidFill>
              <a:latin typeface="Assistant"/>
              <a:ea typeface="Assistant"/>
              <a:cs typeface="Assistant"/>
              <a:sym typeface="Assistant"/>
            </a:endParaRPr>
          </a:p>
          <a:p>
            <a:pPr indent="0" lvl="0" marL="0" marR="12700" rtl="1" algn="r">
              <a:lnSpc>
                <a:spcPct val="115000"/>
              </a:lnSpc>
              <a:spcBef>
                <a:spcPts val="0"/>
              </a:spcBef>
              <a:spcAft>
                <a:spcPts val="0"/>
              </a:spcAft>
              <a:buClr>
                <a:schemeClr val="dk1"/>
              </a:buClr>
              <a:buSzPts val="1100"/>
              <a:buFont typeface="Arial"/>
              <a:buNone/>
            </a:pPr>
            <a:r>
              <a:t/>
            </a:r>
            <a:endParaRPr b="1" sz="800">
              <a:solidFill>
                <a:schemeClr val="dk1"/>
              </a:solidFill>
              <a:latin typeface="Assistant"/>
              <a:ea typeface="Assistant"/>
              <a:cs typeface="Assistant"/>
              <a:sym typeface="Assistant"/>
            </a:endParaRPr>
          </a:p>
          <a:p>
            <a:pPr indent="0" lvl="0" marL="0" marR="12700" rtl="1" algn="r">
              <a:lnSpc>
                <a:spcPct val="115000"/>
              </a:lnSpc>
              <a:spcBef>
                <a:spcPts val="0"/>
              </a:spcBef>
              <a:spcAft>
                <a:spcPts val="0"/>
              </a:spcAft>
              <a:buClr>
                <a:schemeClr val="dk1"/>
              </a:buClr>
              <a:buSzPts val="1100"/>
              <a:buFont typeface="Arial"/>
              <a:buNone/>
            </a:pPr>
            <a:r>
              <a:rPr b="1" lang="en-US" sz="1200">
                <a:solidFill>
                  <a:schemeClr val="dk1"/>
                </a:solidFill>
                <a:latin typeface="Assistant"/>
                <a:ea typeface="Assistant"/>
                <a:cs typeface="Assistant"/>
                <a:sym typeface="Assistant"/>
              </a:rPr>
              <a:t>בגזרת הדרום:</a:t>
            </a:r>
            <a:endParaRPr sz="1100">
              <a:solidFill>
                <a:schemeClr val="dk1"/>
              </a:solidFill>
              <a:highlight>
                <a:srgbClr val="FFFF00"/>
              </a:highlight>
              <a:latin typeface="Assistant"/>
              <a:ea typeface="Assistant"/>
              <a:cs typeface="Assistant"/>
              <a:sym typeface="Assistant"/>
            </a:endParaRPr>
          </a:p>
          <a:p>
            <a:pPr indent="-292100" lvl="0" marL="457200" rtl="1" algn="just">
              <a:lnSpc>
                <a:spcPct val="115000"/>
              </a:lnSpc>
              <a:spcBef>
                <a:spcPts val="1200"/>
              </a:spcBef>
              <a:spcAft>
                <a:spcPts val="0"/>
              </a:spcAft>
              <a:buClr>
                <a:srgbClr val="30323F"/>
              </a:buClr>
              <a:buSzPts val="1000"/>
              <a:buChar char="●"/>
            </a:pPr>
            <a:r>
              <a:rPr lang="en-US" sz="1000">
                <a:solidFill>
                  <a:schemeClr val="dk1"/>
                </a:solidFill>
                <a:latin typeface="Assistant"/>
                <a:ea typeface="Assistant"/>
                <a:cs typeface="Assistant"/>
                <a:sym typeface="Assistant"/>
              </a:rPr>
              <a:t>ביממות האחרונות, </a:t>
            </a:r>
            <a:r>
              <a:rPr b="1" lang="en-US" sz="1000">
                <a:solidFill>
                  <a:schemeClr val="dk1"/>
                </a:solidFill>
                <a:latin typeface="Assistant"/>
                <a:ea typeface="Assistant"/>
                <a:cs typeface="Assistant"/>
                <a:sym typeface="Assistant"/>
              </a:rPr>
              <a:t>פועלים לוחמי צה"ל בלב מעוזי הטרור של ארגון הטרור חמאס בג'באליה ושג'עייה</a:t>
            </a:r>
            <a:r>
              <a:rPr lang="en-US" sz="1000">
                <a:solidFill>
                  <a:schemeClr val="dk1"/>
                </a:solidFill>
                <a:latin typeface="Assistant"/>
                <a:ea typeface="Assistant"/>
                <a:cs typeface="Assistant"/>
                <a:sym typeface="Assistant"/>
              </a:rPr>
              <a:t> ומנהלים קרבות עצימים עם מחבליו. במרחבים אלו פועלות שתי אוגדות החוד הפועלות בפיקוד הדרום, אוגדה 162 ואוגדה 36. החל מהלילה</a:t>
            </a:r>
            <a:r>
              <a:rPr b="1" lang="en-US" sz="1000">
                <a:solidFill>
                  <a:schemeClr val="dk1"/>
                </a:solidFill>
                <a:latin typeface="Assistant"/>
                <a:ea typeface="Assistant"/>
                <a:cs typeface="Assistant"/>
                <a:sym typeface="Assistant"/>
              </a:rPr>
              <a:t>, לוחמים כוחות צה"ל גם במרחב חאן יונס.</a:t>
            </a:r>
            <a:endParaRPr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rgbClr val="30323F"/>
              </a:buClr>
              <a:buSzPts val="1000"/>
              <a:buFont typeface="Assistant"/>
              <a:buChar char="●"/>
            </a:pPr>
            <a:r>
              <a:rPr lang="en-US" sz="1000">
                <a:solidFill>
                  <a:schemeClr val="dk1"/>
                </a:solidFill>
                <a:latin typeface="Assistant"/>
                <a:ea typeface="Assistant"/>
                <a:cs typeface="Assistant"/>
                <a:sym typeface="Assistant"/>
              </a:rPr>
              <a:t>חיל האוויר בשיתוף פעולה עם לוחמי חטיבת הצנחנים </a:t>
            </a:r>
            <a:r>
              <a:rPr b="1" lang="en-US" sz="1000">
                <a:solidFill>
                  <a:schemeClr val="dk1"/>
                </a:solidFill>
                <a:latin typeface="Assistant"/>
                <a:ea typeface="Assistant"/>
                <a:cs typeface="Assistant"/>
                <a:sym typeface="Assistant"/>
              </a:rPr>
              <a:t>תקפו מבנים מהם פעלו מחבלי נ'וחבה</a:t>
            </a:r>
            <a:r>
              <a:rPr lang="en-US" sz="1000">
                <a:solidFill>
                  <a:schemeClr val="dk1"/>
                </a:solidFill>
                <a:latin typeface="Assistant"/>
                <a:ea typeface="Assistant"/>
                <a:cs typeface="Assistant"/>
                <a:sym typeface="Assistant"/>
              </a:rPr>
              <a:t>, וחיסלו מחבלים מארגון הטרור חמאס. מתחילת חידוש הלחימה בעזה, </a:t>
            </a:r>
            <a:r>
              <a:rPr b="1" lang="en-US" sz="1000">
                <a:solidFill>
                  <a:schemeClr val="dk1"/>
                </a:solidFill>
                <a:latin typeface="Assistant"/>
                <a:ea typeface="Assistant"/>
                <a:cs typeface="Assistant"/>
                <a:sym typeface="Assistant"/>
              </a:rPr>
              <a:t>מטוסי חיל האוויר יצאו בשני סבבי תקיפה עצימים</a:t>
            </a:r>
            <a:r>
              <a:rPr lang="en-US" sz="1000">
                <a:solidFill>
                  <a:schemeClr val="dk1"/>
                </a:solidFill>
                <a:latin typeface="Assistant"/>
                <a:ea typeface="Assistant"/>
                <a:cs typeface="Assistant"/>
                <a:sym typeface="Assistant"/>
              </a:rPr>
              <a:t> בהם השתתפו עשרות מטוסים מכלל טייסות הקרב בחיל.</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Font typeface="Assistant"/>
              <a:buChar char="●"/>
            </a:pPr>
            <a:r>
              <a:rPr lang="en-US" sz="1000">
                <a:solidFill>
                  <a:schemeClr val="dk1"/>
                </a:solidFill>
                <a:latin typeface="Assistant"/>
                <a:ea typeface="Assistant"/>
                <a:cs typeface="Assistant"/>
                <a:sym typeface="Assistant"/>
              </a:rPr>
              <a:t>בפעילות משותפת של שירות הבטחון הכללי, כוחות מילואים של חטיבה 551 ושייטת 13, </a:t>
            </a:r>
            <a:r>
              <a:rPr b="1" lang="en-US" sz="1000">
                <a:solidFill>
                  <a:schemeClr val="dk1"/>
                </a:solidFill>
                <a:latin typeface="Assistant"/>
                <a:ea typeface="Assistant"/>
                <a:cs typeface="Assistant"/>
                <a:sym typeface="Assistant"/>
              </a:rPr>
              <a:t>התבצעה פשיטה על מבנה חמ"ל הביטחון הכללי של ארגון הטרור חמאס</a:t>
            </a:r>
            <a:r>
              <a:rPr lang="en-US" sz="1000">
                <a:solidFill>
                  <a:schemeClr val="dk1"/>
                </a:solidFill>
                <a:latin typeface="Assistant"/>
                <a:ea typeface="Assistant"/>
                <a:cs typeface="Assistant"/>
                <a:sym typeface="Assistant"/>
              </a:rPr>
              <a:t>. בחמ"ל אותרו אמצעי תצפית ושליטה, אמצעי לחימה ומפות.</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צה"ל הציג היום לתקשורת הבין–לאומית את </a:t>
            </a:r>
            <a:r>
              <a:rPr b="1" lang="en-US" sz="1000">
                <a:solidFill>
                  <a:schemeClr val="dk1"/>
                </a:solidFill>
                <a:latin typeface="Assistant"/>
                <a:ea typeface="Assistant"/>
                <a:cs typeface="Assistant"/>
                <a:sym typeface="Assistant"/>
              </a:rPr>
              <a:t>שיטת הפעולה של חמאס להפיכת שכונות אזרחיות ברצועת עזה למרחבי טרור</a:t>
            </a:r>
            <a:r>
              <a:rPr lang="en-US" sz="1000">
                <a:solidFill>
                  <a:schemeClr val="dk1"/>
                </a:solidFill>
                <a:latin typeface="Assistant"/>
                <a:ea typeface="Assistant"/>
                <a:cs typeface="Assistant"/>
                <a:sym typeface="Assistant"/>
              </a:rPr>
              <a:t> מהם פועלים כנגד כוחותינו. בין תשתיות הטרור שאותרו על ידי כוחות צה״ל במבנים אזרחיים </a:t>
            </a:r>
            <a:r>
              <a:rPr b="1" lang="en-US" sz="1000">
                <a:solidFill>
                  <a:schemeClr val="dk1"/>
                </a:solidFill>
                <a:latin typeface="Assistant"/>
                <a:ea typeface="Assistant"/>
                <a:cs typeface="Assistant"/>
                <a:sym typeface="Assistant"/>
              </a:rPr>
              <a:t>(בניהם בבתי ספר, גני ילדים ומסגדים</a:t>
            </a:r>
            <a:r>
              <a:rPr lang="en-US" sz="1000">
                <a:solidFill>
                  <a:schemeClr val="dk1"/>
                </a:solidFill>
                <a:latin typeface="Assistant"/>
                <a:ea typeface="Assistant"/>
                <a:cs typeface="Assistant"/>
                <a:sym typeface="Assistant"/>
              </a:rPr>
              <a:t>) נמצאו מנהרות תת קרקעיות, מקומות מסתור למחבלים, חמ״לים לניהול מבצעים, עמדות שיגור רקטות ונ״ט ומחסני אמצעי לחימה. כלל תשתיות הטרור מוקמו באותם מבנים אזרחיים על מנת להשתמש בתושבי עזה כ״מגן אנושי״ ו״אפוד מגן״ למחבלי הארגון.</a:t>
            </a:r>
            <a:endParaRPr b="1" sz="400">
              <a:solidFill>
                <a:schemeClr val="dk1"/>
              </a:solidFill>
              <a:latin typeface="Assistant"/>
              <a:ea typeface="Assistant"/>
              <a:cs typeface="Assistant"/>
              <a:sym typeface="Assistant"/>
            </a:endParaRPr>
          </a:p>
          <a:p>
            <a:pPr indent="0" lvl="0" marL="0" rtl="1" algn="just">
              <a:lnSpc>
                <a:spcPct val="150000"/>
              </a:lnSpc>
              <a:spcBef>
                <a:spcPts val="1200"/>
              </a:spcBef>
              <a:spcAft>
                <a:spcPts val="0"/>
              </a:spcAft>
              <a:buNone/>
            </a:pPr>
            <a:r>
              <a:rPr b="1" lang="en-US" sz="1200">
                <a:solidFill>
                  <a:schemeClr val="dk1"/>
                </a:solidFill>
                <a:latin typeface="Assistant"/>
                <a:ea typeface="Assistant"/>
                <a:cs typeface="Assistant"/>
                <a:sym typeface="Assistant"/>
              </a:rPr>
              <a:t>בגזרת הצפון:</a:t>
            </a:r>
            <a:endParaRPr b="1" sz="1200">
              <a:solidFill>
                <a:schemeClr val="dk1"/>
              </a:solidFill>
              <a:latin typeface="Assistant"/>
              <a:ea typeface="Assistant"/>
              <a:cs typeface="Assistant"/>
              <a:sym typeface="Assistant"/>
            </a:endParaRPr>
          </a:p>
          <a:p>
            <a:pPr indent="-292100" lvl="0" marL="457200" rtl="1" algn="just">
              <a:lnSpc>
                <a:spcPct val="115000"/>
              </a:lnSpc>
              <a:spcBef>
                <a:spcPts val="120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מטוסי קרב של חיל האוויר תקפו שורת מטרות של ארגון הטרור </a:t>
            </a:r>
            <a:r>
              <a:rPr b="1" lang="en-US" sz="1000">
                <a:solidFill>
                  <a:schemeClr val="dk1"/>
                </a:solidFill>
                <a:latin typeface="Assistant"/>
                <a:ea typeface="Assistant"/>
                <a:cs typeface="Assistant"/>
                <a:sym typeface="Assistant"/>
              </a:rPr>
              <a:t>חיזבאללה בשטח לבנון</a:t>
            </a:r>
            <a:r>
              <a:rPr lang="en-US" sz="1000">
                <a:solidFill>
                  <a:schemeClr val="dk1"/>
                </a:solidFill>
                <a:latin typeface="Assistant"/>
                <a:ea typeface="Assistant"/>
                <a:cs typeface="Assistant"/>
                <a:sym typeface="Assistant"/>
              </a:rPr>
              <a:t>. בין המטרות שנתקפו, תשתיות טרור, עמדות ואתרים צבאיים בהם אוחסנו אמצעי לחימה ומהם פעלו מחבלי ארגון הטרור. בנוסף, זוהו מספר שיגורים שחצו משטח לבנון לעבר מרחבים שונים בצפון הארץ ונפלו בשטחים פתוחים.</a:t>
            </a:r>
            <a:endParaRPr sz="10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5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300">
                <a:solidFill>
                  <a:schemeClr val="dk1"/>
                </a:solidFill>
                <a:latin typeface="Assistant"/>
                <a:ea typeface="Assistant"/>
                <a:cs typeface="Assistant"/>
                <a:sym typeface="Assistant"/>
              </a:rPr>
              <a:t>אירועים מרכזיים מהימים האחרונים:</a:t>
            </a:r>
            <a:endParaRPr b="1" sz="13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הדרום:</a:t>
            </a:r>
            <a:endParaRPr sz="10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בימים האחרונים </a:t>
            </a:r>
            <a:r>
              <a:rPr b="1" lang="en-US" sz="1000">
                <a:solidFill>
                  <a:schemeClr val="dk1"/>
                </a:solidFill>
                <a:latin typeface="Assistant"/>
                <a:ea typeface="Assistant"/>
                <a:cs typeface="Assistant"/>
                <a:sym typeface="Assistant"/>
              </a:rPr>
              <a:t>התחדשה הלחימה ברצועת עזה</a:t>
            </a:r>
            <a:r>
              <a:rPr lang="en-US" sz="1000">
                <a:solidFill>
                  <a:schemeClr val="dk1"/>
                </a:solidFill>
                <a:latin typeface="Assistant"/>
                <a:ea typeface="Assistant"/>
                <a:cs typeface="Assistant"/>
                <a:sym typeface="Assistant"/>
              </a:rPr>
              <a:t>, וכוחות צה"ל חזרו לתמרן בשיתוף פעולה מלא כלי הטיס של חיל האוויר. </a:t>
            </a:r>
            <a:endParaRPr sz="10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במסגרת העסקה לשחרור החטופים, שוחררו</a:t>
            </a:r>
            <a:r>
              <a:rPr b="1" lang="en-US" sz="1000">
                <a:solidFill>
                  <a:schemeClr val="dk1"/>
                </a:solidFill>
                <a:latin typeface="Assistant"/>
                <a:ea typeface="Assistant"/>
                <a:cs typeface="Assistant"/>
                <a:sym typeface="Assistant"/>
              </a:rPr>
              <a:t>: 38 ילדים, 43 מבוגרים ו-24 עובדים זרים.</a:t>
            </a:r>
            <a:r>
              <a:rPr lang="en-US" sz="1000">
                <a:solidFill>
                  <a:schemeClr val="dk1"/>
                </a:solidFill>
                <a:latin typeface="Assistant"/>
                <a:ea typeface="Assistant"/>
                <a:cs typeface="Assistant"/>
                <a:sym typeface="Assistant"/>
              </a:rPr>
              <a:t> פעולתו הנחושה של צה"ל במסגרת התמרון הקרקעי הפעילה </a:t>
            </a:r>
            <a:r>
              <a:rPr b="1" lang="en-US" sz="1000">
                <a:solidFill>
                  <a:schemeClr val="dk1"/>
                </a:solidFill>
                <a:latin typeface="Assistant"/>
                <a:ea typeface="Assistant"/>
                <a:cs typeface="Assistant"/>
                <a:sym typeface="Assistant"/>
              </a:rPr>
              <a:t>לחץ גדול על חמאס</a:t>
            </a:r>
            <a:r>
              <a:rPr lang="en-US" sz="1000">
                <a:solidFill>
                  <a:schemeClr val="dk1"/>
                </a:solidFill>
                <a:latin typeface="Assistant"/>
                <a:ea typeface="Assistant"/>
                <a:cs typeface="Assistant"/>
                <a:sym typeface="Assistant"/>
              </a:rPr>
              <a:t> </a:t>
            </a:r>
            <a:r>
              <a:rPr b="1" lang="en-US" sz="1000">
                <a:solidFill>
                  <a:schemeClr val="dk1"/>
                </a:solidFill>
                <a:latin typeface="Assistant"/>
                <a:ea typeface="Assistant"/>
                <a:cs typeface="Assistant"/>
                <a:sym typeface="Assistant"/>
              </a:rPr>
              <a:t>ואיפשרה את התנאים לעסקה. </a:t>
            </a:r>
            <a:endParaRPr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פיקוד המרכז:</a:t>
            </a:r>
            <a:endParaRPr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צה"ל פועל בכל רחבי איו"ש </a:t>
            </a:r>
            <a:r>
              <a:rPr b="1" lang="en-US" sz="1000">
                <a:solidFill>
                  <a:schemeClr val="dk1"/>
                </a:solidFill>
                <a:latin typeface="Assistant"/>
                <a:ea typeface="Assistant"/>
                <a:cs typeface="Assistant"/>
                <a:sym typeface="Assistant"/>
              </a:rPr>
              <a:t>לסיכול ומניעת פיגועים</a:t>
            </a:r>
            <a:r>
              <a:rPr lang="en-US" sz="1000">
                <a:solidFill>
                  <a:schemeClr val="dk1"/>
                </a:solidFill>
                <a:latin typeface="Assistant"/>
                <a:ea typeface="Assistant"/>
                <a:cs typeface="Assistant"/>
                <a:sym typeface="Assistant"/>
              </a:rPr>
              <a:t>, הגדודים הלוחמים מבצעים מעצרי מבוקשים ופוגעים בתשתיות טרור. </a:t>
            </a:r>
            <a:endParaRPr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עד כה נעצרו מתחילת המלחמה כ-2,150 מבוקשים בגזרה, כ-1,100 מהם משוייכים לארגון הטרור חמאס.</a:t>
            </a:r>
            <a:endParaRPr sz="10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Clr>
                <a:schemeClr val="dk1"/>
              </a:buClr>
              <a:buSzPts val="1100"/>
              <a:buFont typeface="Arial"/>
              <a:buNone/>
            </a:pPr>
            <a:r>
              <a:t/>
            </a:r>
            <a:endParaRPr b="1" sz="12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Clr>
                <a:schemeClr val="dk1"/>
              </a:buClr>
              <a:buSzPts val="1100"/>
              <a:buFont typeface="Arial"/>
              <a:buNone/>
            </a:pPr>
            <a:r>
              <a:rPr b="1" lang="en-US" sz="1200">
                <a:solidFill>
                  <a:schemeClr val="dk1"/>
                </a:solidFill>
                <a:latin typeface="Assistant"/>
                <a:ea typeface="Assistant"/>
                <a:cs typeface="Assistant"/>
                <a:sym typeface="Assistant"/>
              </a:rPr>
              <a:t>בגזרת הצפון:</a:t>
            </a:r>
            <a:endParaRPr sz="12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צה"ל הגיב בירי על כל ניסיון לפגוע בריבונותה של ישראל, </a:t>
            </a:r>
            <a:r>
              <a:rPr b="1" lang="en-US" sz="1000">
                <a:solidFill>
                  <a:schemeClr val="dk1"/>
                </a:solidFill>
                <a:latin typeface="Assistant"/>
                <a:ea typeface="Assistant"/>
                <a:cs typeface="Assistant"/>
                <a:sym typeface="Assistant"/>
              </a:rPr>
              <a:t>ותוקף תשתיות טרור ומקורות ירי של חיזבאללה בלבנון. </a:t>
            </a:r>
            <a:endParaRPr b="1"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בגבול הצפון, פועל צה"ל בנחישות כדי להסיר כל איום הנשקף לעורף ישראל, מגיב באש ותוקף בדרום לבנון. צה"ל שומר על דריכות בגזרה וערוך לכל התפתחות.</a:t>
            </a:r>
            <a:endParaRPr sz="10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