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30,000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750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מטרות מטכ"ליות הותקפו בצפון</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9,200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a:t>
              </a:r>
              <a:r>
                <a:rPr lang="en-US" sz="1300">
                  <a:solidFill>
                    <a:srgbClr val="FFFFFF"/>
                  </a:solidFill>
                  <a:latin typeface="Assistant"/>
                  <a:ea typeface="Assistant"/>
                  <a:cs typeface="Assistant"/>
                  <a:sym typeface="Assistant"/>
                </a:rPr>
                <a:t>חבלים חוסלו</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ה-102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16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ו'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14:00)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"מדינת ישראל רוצה להתפתח קדימה בשגרה. אבל כשיש איומים כאלה וכשקורים דברים כאלה כל המדינה וכל האוכלוסייה בפקודת כבוד למדינה, נרתמים כולם לבוא ובאמת מוכנים לעשות הכל כולל סכנת חיים, והאמירה היא אמירה לכל האזור".</a:t>
            </a:r>
            <a:endParaRPr b="1" i="1">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רא"ל</a:t>
            </a:r>
            <a:r>
              <a:rPr b="1" lang="en-US">
                <a:solidFill>
                  <a:schemeClr val="dk1"/>
                </a:solidFill>
                <a:latin typeface="Assistant"/>
                <a:ea typeface="Assistant"/>
                <a:cs typeface="Assistant"/>
                <a:sym typeface="Assistant"/>
              </a:rPr>
              <a:t> </a:t>
            </a:r>
            <a:r>
              <a:rPr lang="en-US" sz="1000">
                <a:solidFill>
                  <a:schemeClr val="dk1"/>
                </a:solidFill>
                <a:latin typeface="Assistant"/>
                <a:ea typeface="Assistant"/>
                <a:cs typeface="Assistant"/>
                <a:sym typeface="Assistant"/>
              </a:rPr>
              <a:t>הרצי הלוי</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אוגדה 36 יצאו הלילה מרצועת עזה.</a:t>
            </a:r>
            <a:r>
              <a:rPr lang="en-US" sz="1000">
                <a:solidFill>
                  <a:schemeClr val="dk1"/>
                </a:solidFill>
                <a:latin typeface="Assistant"/>
                <a:ea typeface="Assistant"/>
                <a:cs typeface="Assistant"/>
                <a:sym typeface="Assistant"/>
              </a:rPr>
              <a:t> האוגדה פעלה במרחבים זייתון, שאטי, שג'עייה, רימאל ומחנות המרכז. כתף אל כתף פעלו פלוגות השריון, ההנדסה והחי"ר, בקרבות מטווח קרוב, בסיוע תותחנים ובשיתוף פעולה הדוק עם חיל האוויר וחיל הים תקפו הלוחמים מטרות טרור, חיסלו מאות מחבלים והשמידו תוואי מנהור באורך של עשרות קילומטרים.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במרחב בית לאהיה, </a:t>
            </a:r>
            <a:r>
              <a:rPr b="1" lang="en-US" sz="1000">
                <a:solidFill>
                  <a:schemeClr val="dk1"/>
                </a:solidFill>
                <a:latin typeface="Assistant"/>
                <a:ea typeface="Assistant"/>
                <a:cs typeface="Assistant"/>
                <a:sym typeface="Assistant"/>
              </a:rPr>
              <a:t>לוחמי צק"ח 401 איתרו כ-100 מתקני רקטות וכ-60 רקטות מוכנות לשיגור. </a:t>
            </a:r>
            <a:r>
              <a:rPr lang="en-US" sz="1000">
                <a:solidFill>
                  <a:schemeClr val="dk1"/>
                </a:solidFill>
                <a:latin typeface="Assistant"/>
                <a:ea typeface="Assistant"/>
                <a:cs typeface="Assistant"/>
                <a:sym typeface="Assistant"/>
              </a:rPr>
              <a:t>הלוחמים חיסלו עשרות מחבלים במהלך הקרבות.</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בצפון שאטי, </a:t>
            </a:r>
            <a:r>
              <a:rPr b="1" lang="en-US" sz="1000">
                <a:solidFill>
                  <a:schemeClr val="dk1"/>
                </a:solidFill>
                <a:latin typeface="Assistant"/>
                <a:ea typeface="Assistant"/>
                <a:cs typeface="Assistant"/>
                <a:sym typeface="Assistant"/>
              </a:rPr>
              <a:t>שיתוף הפעולה המבצעי בין חיל האוויר לבין לוחמי צק"ח 5 </a:t>
            </a:r>
            <a:r>
              <a:rPr lang="en-US" sz="1000">
                <a:solidFill>
                  <a:schemeClr val="dk1"/>
                </a:solidFill>
                <a:latin typeface="Assistant"/>
                <a:ea typeface="Assistant"/>
                <a:cs typeface="Assistant"/>
                <a:sym typeface="Assistant"/>
              </a:rPr>
              <a:t>אשר הכווינו כלי טיס ומסוק קרב, </a:t>
            </a:r>
            <a:r>
              <a:rPr b="1" lang="en-US" sz="1000">
                <a:solidFill>
                  <a:schemeClr val="dk1"/>
                </a:solidFill>
                <a:latin typeface="Assistant"/>
                <a:ea typeface="Assistant"/>
                <a:cs typeface="Assistant"/>
                <a:sym typeface="Assistant"/>
              </a:rPr>
              <a:t>הביא לחיסולם של תשעה מחבלים.</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במרחב חאן יונס </a:t>
            </a:r>
            <a:r>
              <a:rPr b="1" lang="en-US" sz="1000">
                <a:solidFill>
                  <a:schemeClr val="dk1"/>
                </a:solidFill>
                <a:latin typeface="Assistant"/>
                <a:ea typeface="Assistant"/>
                <a:cs typeface="Assistant"/>
                <a:sym typeface="Assistant"/>
              </a:rPr>
              <a:t>לוחמי צק"ח</a:t>
            </a:r>
            <a:r>
              <a:rPr b="1" lang="en-US" sz="1000">
                <a:solidFill>
                  <a:schemeClr val="dk1"/>
                </a:solidFill>
                <a:latin typeface="Assistant"/>
                <a:ea typeface="Assistant"/>
                <a:cs typeface="Assistant"/>
                <a:sym typeface="Assistant"/>
              </a:rPr>
              <a:t> 7</a:t>
            </a:r>
            <a:r>
              <a:rPr b="1" lang="en-US" sz="1000">
                <a:solidFill>
                  <a:schemeClr val="dk1"/>
                </a:solidFill>
                <a:latin typeface="Assistant"/>
                <a:ea typeface="Assistant"/>
                <a:cs typeface="Assistant"/>
                <a:sym typeface="Assistant"/>
              </a:rPr>
              <a:t> הכווינו מספר כלי טיס לחיסול מחבלים </a:t>
            </a:r>
            <a:r>
              <a:rPr lang="en-US" sz="1000">
                <a:solidFill>
                  <a:schemeClr val="dk1"/>
                </a:solidFill>
                <a:latin typeface="Assistant"/>
                <a:ea typeface="Assistant"/>
                <a:cs typeface="Assistant"/>
                <a:sym typeface="Assistant"/>
              </a:rPr>
              <a:t>שזוהו במרחב וכן מסוק קרב שהשמיד אמצעי תצפית שסיכן את כוחותינו.</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עוד במרחב חאן יונס, </a:t>
            </a:r>
            <a:r>
              <a:rPr b="1" lang="en-US" sz="1000">
                <a:solidFill>
                  <a:schemeClr val="dk1"/>
                </a:solidFill>
                <a:latin typeface="Assistant"/>
                <a:ea typeface="Assistant"/>
                <a:cs typeface="Assistant"/>
                <a:sym typeface="Assistant"/>
              </a:rPr>
              <a:t>לוחמי צק"ח הצנחנים זיהו מחבל חמוש בקרבת הכוחות וחיסלו אותו. </a:t>
            </a:r>
            <a:r>
              <a:rPr lang="en-US" sz="1000">
                <a:solidFill>
                  <a:schemeClr val="dk1"/>
                </a:solidFill>
                <a:latin typeface="Assistant"/>
                <a:ea typeface="Assistant"/>
                <a:cs typeface="Assistant"/>
                <a:sym typeface="Assistant"/>
              </a:rPr>
              <a:t>זמן קצר לאחר מכן, זוהה מחבל נוסף באותו המבנה שחוסל גם הוא באמצעות ירי טנקים של הצק"ח.</a:t>
            </a:r>
            <a:endParaRPr sz="1350">
              <a:solidFill>
                <a:srgbClr val="30323F"/>
              </a:solidFill>
              <a:highlight>
                <a:srgbClr val="F1F6FB"/>
              </a:highlight>
            </a:endParaRPr>
          </a:p>
          <a:p>
            <a:pPr indent="0" lvl="0" marL="0" marR="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כוחות צה"ל תקפו שתי חוליות מחבלים בשטח לבנון</a:t>
            </a:r>
            <a:r>
              <a:rPr lang="en-US" sz="1000">
                <a:solidFill>
                  <a:schemeClr val="dk1"/>
                </a:solidFill>
                <a:latin typeface="Assistant"/>
                <a:ea typeface="Assistant"/>
                <a:cs typeface="Assistant"/>
                <a:sym typeface="Assistant"/>
              </a:rPr>
              <a:t>. בנוסף, זוהו מספר שיגורים משטח לבנון לעבר שטח ישראל. </a:t>
            </a:r>
            <a:r>
              <a:rPr b="1" lang="en-US" sz="1000">
                <a:solidFill>
                  <a:schemeClr val="dk1"/>
                </a:solidFill>
                <a:latin typeface="Assistant"/>
                <a:ea typeface="Assistant"/>
                <a:cs typeface="Assistant"/>
                <a:sym typeface="Assistant"/>
              </a:rPr>
              <a:t>כוחות צה"ל תקפו את מקורות הירי.</a:t>
            </a:r>
            <a:endParaRPr b="1"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מטוס קרב של חיל האוויר תקף תשתית מבצעית של ארגון הטרור חיזבאללה</a:t>
            </a:r>
            <a:r>
              <a:rPr lang="en-US" sz="1000">
                <a:solidFill>
                  <a:schemeClr val="dk1"/>
                </a:solidFill>
                <a:latin typeface="Assistant"/>
                <a:ea typeface="Assistant"/>
                <a:cs typeface="Assistant"/>
                <a:sym typeface="Assistant"/>
              </a:rPr>
              <a:t> בדרום לבנון. בנוסף, שוגרו מספר מיירטים לעבר מטרות אוויריות חשודות בשטח לבנון.</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כלי טיס של חיל האוויר </a:t>
            </a:r>
            <a:r>
              <a:rPr b="1" lang="en-US" sz="1000">
                <a:solidFill>
                  <a:schemeClr val="dk1"/>
                </a:solidFill>
                <a:latin typeface="Assistant"/>
                <a:ea typeface="Assistant"/>
                <a:cs typeface="Assistant"/>
                <a:sym typeface="Assistant"/>
              </a:rPr>
              <a:t>תקף במהלך הלילה משגר נ"ט של חיזבאללה</a:t>
            </a:r>
            <a:r>
              <a:rPr lang="en-US" sz="1000">
                <a:solidFill>
                  <a:schemeClr val="dk1"/>
                </a:solidFill>
                <a:latin typeface="Assistant"/>
                <a:ea typeface="Assistant"/>
                <a:cs typeface="Assistant"/>
                <a:sym typeface="Assistant"/>
              </a:rPr>
              <a:t> בדרום לבנון. כמו כן, </a:t>
            </a:r>
            <a:r>
              <a:rPr b="1" lang="en-US" sz="1000">
                <a:solidFill>
                  <a:schemeClr val="dk1"/>
                </a:solidFill>
                <a:latin typeface="Assistant"/>
                <a:ea typeface="Assistant"/>
                <a:cs typeface="Assistant"/>
                <a:sym typeface="Assistant"/>
              </a:rPr>
              <a:t>כוחות מיוחדים של צה"ל תקפו במהלך הלילה על מנת להסיר איום</a:t>
            </a:r>
            <a:r>
              <a:rPr lang="en-US" sz="1000">
                <a:solidFill>
                  <a:schemeClr val="dk1"/>
                </a:solidFill>
                <a:latin typeface="Assistant"/>
                <a:ea typeface="Assistant"/>
                <a:cs typeface="Assistant"/>
                <a:sym typeface="Assistant"/>
              </a:rPr>
              <a:t> שזוהה במרחב עיתא א-שעב.</a:t>
            </a:r>
            <a:r>
              <a:rPr lang="en-US" sz="1350">
                <a:solidFill>
                  <a:srgbClr val="30323F"/>
                </a:solidFill>
                <a:highlight>
                  <a:srgbClr val="F1F6FB"/>
                </a:highlight>
              </a:rPr>
              <a:t> </a:t>
            </a:r>
            <a:endParaRPr sz="1350">
              <a:solidFill>
                <a:srgbClr val="30323F"/>
              </a:solidFill>
              <a:highlight>
                <a:srgbClr val="F1F6FB"/>
              </a:highligh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מפקד פיקוד הצפון, אלוף אורי גורדין, ביקר בתרגיל גדודי בחטיבה 228 </a:t>
            </a:r>
            <a:r>
              <a:rPr lang="en-US" sz="1000">
                <a:solidFill>
                  <a:schemeClr val="dk1"/>
                </a:solidFill>
                <a:latin typeface="Assistant"/>
                <a:ea typeface="Assistant"/>
                <a:cs typeface="Assistant"/>
                <a:sym typeface="Assistant"/>
              </a:rPr>
              <a:t>בליווי מפקד החטיבה, אל"ם יניב מלכה, ומפקד גדוד 5030, סא"ל (במיל') נדב. </a:t>
            </a:r>
            <a:r>
              <a:rPr b="1" lang="en-US" sz="1000">
                <a:solidFill>
                  <a:schemeClr val="dk1"/>
                </a:solidFill>
                <a:latin typeface="Assistant"/>
                <a:ea typeface="Assistant"/>
                <a:cs typeface="Assistant"/>
                <a:sym typeface="Assistant"/>
              </a:rPr>
              <a:t>הלוחמים תרגלו התקפה בלבנון כחלק מהגברת המוכנות</a:t>
            </a:r>
            <a:r>
              <a:rPr lang="en-US" sz="1000">
                <a:solidFill>
                  <a:schemeClr val="dk1"/>
                </a:solidFill>
                <a:latin typeface="Assistant"/>
                <a:ea typeface="Assistant"/>
                <a:cs typeface="Assistant"/>
                <a:sym typeface="Assistant"/>
              </a:rPr>
              <a:t>. </a:t>
            </a:r>
            <a:r>
              <a:rPr i="1" lang="en-US" sz="1000">
                <a:solidFill>
                  <a:schemeClr val="dk1"/>
                </a:solidFill>
                <a:latin typeface="Assistant"/>
                <a:ea typeface="Assistant"/>
                <a:cs typeface="Assistant"/>
                <a:sym typeface="Assistant"/>
              </a:rPr>
              <a:t>"אנחנו מוכנים יותר ממה שהיינו אי פעם, להיום בלילה אם נצטרך".</a:t>
            </a:r>
            <a:endParaRPr i="1" sz="1350">
              <a:solidFill>
                <a:srgbClr val="30323F"/>
              </a:solidFill>
              <a:highlight>
                <a:srgbClr val="F1F6FB"/>
              </a:highlight>
            </a:endParaRPr>
          </a:p>
          <a:p>
            <a:pPr indent="0" lvl="0" marL="0" marR="0" rtl="1" algn="r">
              <a:lnSpc>
                <a:spcPct val="115000"/>
              </a:lnSpc>
              <a:spcBef>
                <a:spcPts val="0"/>
              </a:spcBef>
              <a:spcAft>
                <a:spcPts val="0"/>
              </a:spcAft>
              <a:buNone/>
            </a:pPr>
            <a:r>
              <a:t/>
            </a:r>
            <a:endParaRPr sz="1350">
              <a:solidFill>
                <a:srgbClr val="30323F"/>
              </a:solidFill>
              <a:highlight>
                <a:srgbClr val="F1F6FB"/>
              </a:highligh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marR="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שב"כ ומג"ב עצרו הלילה 27 מבוקשים</a:t>
            </a:r>
            <a:r>
              <a:rPr lang="en-US" sz="1000">
                <a:solidFill>
                  <a:schemeClr val="dk1"/>
                </a:solidFill>
                <a:latin typeface="Assistant"/>
                <a:ea typeface="Assistant"/>
                <a:cs typeface="Assistant"/>
                <a:sym typeface="Assistant"/>
              </a:rPr>
              <a:t> ברחבי יהודה ושומרון ובחטיבת הבקעה והעמקים. הלוחמים פעלו בעיר רמאללה </a:t>
            </a:r>
            <a:r>
              <a:rPr b="1" lang="en-US" sz="1000">
                <a:solidFill>
                  <a:schemeClr val="dk1"/>
                </a:solidFill>
                <a:latin typeface="Assistant"/>
                <a:ea typeface="Assistant"/>
                <a:cs typeface="Assistant"/>
                <a:sym typeface="Assistant"/>
              </a:rPr>
              <a:t>למיפוי ביתו של המחבל שביצע את פיגוע הירי בסמוך לצומת המשטרה </a:t>
            </a:r>
            <a:r>
              <a:rPr lang="en-US" sz="1000">
                <a:solidFill>
                  <a:schemeClr val="dk1"/>
                </a:solidFill>
                <a:latin typeface="Assistant"/>
                <a:ea typeface="Assistant"/>
                <a:cs typeface="Assistant"/>
                <a:sym typeface="Assistant"/>
              </a:rPr>
              <a:t>הבריטית ב-7.1. </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במבצע גדודי בכפר אדנא שבחטיבת יהודה,</a:t>
            </a:r>
            <a:r>
              <a:rPr lang="en-US" sz="1000">
                <a:solidFill>
                  <a:schemeClr val="dk1"/>
                </a:solidFill>
                <a:latin typeface="Assistant"/>
                <a:ea typeface="Assistant"/>
                <a:cs typeface="Assistant"/>
                <a:sym typeface="Assistant"/>
              </a:rPr>
              <a:t> ממנו יצאו שלושת המחבלים לפיגוע ביישוב אדורה ביום שישי האחרון, </a:t>
            </a:r>
            <a:r>
              <a:rPr b="1" lang="en-US" sz="1000">
                <a:solidFill>
                  <a:schemeClr val="dk1"/>
                </a:solidFill>
                <a:latin typeface="Assistant"/>
                <a:ea typeface="Assistant"/>
                <a:cs typeface="Assistant"/>
                <a:sym typeface="Assistant"/>
              </a:rPr>
              <a:t>תחקרו לוחמי צה״ל ושב״כ עשרות חשודים</a:t>
            </a:r>
            <a:r>
              <a:rPr lang="en-US" sz="1000">
                <a:solidFill>
                  <a:schemeClr val="dk1"/>
                </a:solidFill>
                <a:latin typeface="Assistant"/>
                <a:ea typeface="Assistant"/>
                <a:cs typeface="Assistant"/>
                <a:sym typeface="Assistant"/>
              </a:rPr>
              <a:t>. הכפר עודנו מכותר, כוחות צה"ל פועלים בימים האחרונים לסיכול טרור בכפר ומתגברים צירים במרחב. </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צה״ל ושב״כ פעלו אתמול בכפר בני נעים לאחר הפיגוע בעיר רעננה שהתרחש אתמול, לתחקור עשרות חשודים בכפר, ועצרו שני מבוקשים. </a:t>
            </a:r>
            <a:r>
              <a:rPr lang="en-US" sz="1000">
                <a:solidFill>
                  <a:schemeClr val="dk1"/>
                </a:solidFill>
                <a:latin typeface="Assistant"/>
                <a:ea typeface="Assistant"/>
                <a:cs typeface="Assistant"/>
                <a:sym typeface="Assistant"/>
              </a:rPr>
              <a:t>המבוקשים שנעצרו ואמצעי הלחימה שהוחרמו הועברו להמשך טיפול כוחות הביטחון.</a:t>
            </a:r>
            <a:endParaRPr sz="1350">
              <a:solidFill>
                <a:srgbClr val="30323F"/>
              </a:solidFill>
              <a:highlight>
                <a:srgbClr val="F1F6FB"/>
              </a:highligh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