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14389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48350" y="2337300"/>
            <a:ext cx="6222300" cy="71958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שלישי, 31  באוקטובר, ט"ז בחשוון התשפ״ד (מעודכן לשעה 16:00):</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000">
                <a:solidFill>
                  <a:schemeClr val="dk1"/>
                </a:solidFill>
                <a:latin typeface="Assistant"/>
                <a:ea typeface="Assistant"/>
                <a:cs typeface="Assistant"/>
                <a:sym typeface="Assistant"/>
              </a:rPr>
              <a:t>דובר צה"ל:</a:t>
            </a:r>
            <a:r>
              <a:rPr lang="en-GB" sz="1000">
                <a:solidFill>
                  <a:schemeClr val="dk1"/>
                </a:solidFill>
                <a:latin typeface="Assistant"/>
                <a:ea typeface="Assistant"/>
                <a:cs typeface="Assistant"/>
                <a:sym typeface="Assistant"/>
              </a:rPr>
              <a:t> "חיילנו עובדים חזק מאוד על ההגנה בכל המרחב הדרומי. אנחנו נתקוף בכל ניסיון פגיעה ונחסל כל חוליה שמנסה לחדור או לירות. כוחות צה"ל במוכנות גבוה לאורך כל הגבול". </a:t>
            </a:r>
            <a:endParaRPr sz="1000">
              <a:solidFill>
                <a:schemeClr val="dk1"/>
              </a:solidFill>
              <a:latin typeface="Assistant"/>
              <a:ea typeface="Assistant"/>
              <a:cs typeface="Assistant"/>
              <a:sym typeface="Assistant"/>
            </a:endParaRPr>
          </a:p>
          <a:p>
            <a:pPr indent="0" lvl="0" marL="0" rtl="1" algn="just">
              <a:lnSpc>
                <a:spcPct val="100000"/>
              </a:lnSpc>
              <a:spcBef>
                <a:spcPts val="0"/>
              </a:spcBef>
              <a:spcAft>
                <a:spcPts val="0"/>
              </a:spcAft>
              <a:buNone/>
            </a:pPr>
            <a:br>
              <a:rPr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הדרום: </a:t>
            </a:r>
            <a:endParaRPr b="1" sz="1000">
              <a:solidFill>
                <a:schemeClr val="dk1"/>
              </a:solidFill>
              <a:latin typeface="Assistant"/>
              <a:ea typeface="Assistant"/>
              <a:cs typeface="Assistant"/>
              <a:sym typeface="Assistant"/>
            </a:endParaRPr>
          </a:p>
          <a:p>
            <a:pPr indent="-292100" lvl="0" marL="457200" rtl="1" algn="just">
              <a:lnSpc>
                <a:spcPct val="100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אמש, חיסלו מטוסי קרב את מפקד גדוד בית לאהיה בחטיבה הצפונית של חמאס, אשר שילח את המתקפות הרצחניות של חמאס ב-7 באוקטובר לקיבוץ ארז ולמושב נתיב העשרה.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משולבים של צה"ל בהכוונת שב"כ ואמ"ן מנהלים קרבות עזים בעומק שטח הרצועה. הם תקפו כ-300 מטרות במהלך היממה האחרונה, ביניהן עמדות שיגור נ"ט ורקטות, פירי מנהרות ומתחמים צבאיים של ארגון הטרור חמאס.</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במרחב ים סוף - מטוסי צה"ל הוזנקו בשעות הבוקר בעקבות איום אווירי שזוהה ויירטו מטרות עוינות שטסו במרחב. כמו כן, בשעות הצהרים טיל קרקע-קרקע ששוגר לשטח מדינת ישראל יורט בהצלחה על ידי מערכת ההגנה לטווח רחוק ״חץ״. </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GB" sz="1000">
                <a:solidFill>
                  <a:schemeClr val="dk1"/>
                </a:solidFill>
                <a:latin typeface="Assistant"/>
                <a:ea typeface="Assistant"/>
                <a:cs typeface="Assistant"/>
                <a:sym typeface="Assistant"/>
              </a:rPr>
              <a:t>בגזרת הצפון:</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מטוסי קרב תקפו תשתיות של ארגון הטרור חיזבאללה בשטח לבנון. הושמדו אמצעי לחימה, עמדות ואתרים בשימוש הארגון.</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ירי נ"ט בוצע לעבר שני מוצבי צה"ל בגבול לבנון. בתגובה צה"ל הגיב לירי ותקף חולייה שתכננה לשגר טילי נ"ט לשטח ישראל.</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br>
              <a:rPr b="1"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הביטחון הרסו את </a:t>
            </a:r>
            <a:r>
              <a:rPr lang="en-GB" sz="1000">
                <a:solidFill>
                  <a:schemeClr val="dk1"/>
                </a:solidFill>
                <a:uFill>
                  <a:noFill/>
                </a:uFill>
                <a:latin typeface="Assistant"/>
                <a:ea typeface="Assistant"/>
                <a:cs typeface="Assistant"/>
                <a:sym typeface="Assistant"/>
                <a:hlinkClick r:id="rId4">
                  <a:extLst>
                    <a:ext uri="{A12FA001-AC4F-418D-AE19-62706E023703}">
                      <ahyp:hlinkClr val="tx"/>
                    </a:ext>
                  </a:extLst>
                </a:hlinkClick>
              </a:rPr>
              <a:t>ביתו של</a:t>
            </a:r>
            <a:r>
              <a:rPr lang="en-GB" sz="1000">
                <a:solidFill>
                  <a:schemeClr val="dk1"/>
                </a:solidFill>
                <a:latin typeface="Assistant"/>
                <a:ea typeface="Assistant"/>
                <a:cs typeface="Assistant"/>
                <a:sym typeface="Assistant"/>
              </a:rPr>
              <a:t> סגן ראש הלשכה המדינית והאחראי על פעילות ארגון הטרור חמאס באיו"ש. נעצרו 38 מבוקשים והוחרמו אמצעי לחימה.</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מפקד פיקוד המרכז קבע בהוראת שעה על החמרה בעונש לעבירות של הסתה לטרור ותמיכה בארגוני טרור.</a:t>
            </a:r>
            <a:endParaRPr b="1" sz="10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000" u="sng">
                <a:solidFill>
                  <a:schemeClr val="dk1"/>
                </a:solidFill>
                <a:latin typeface="Assistant"/>
                <a:ea typeface="Assistant"/>
                <a:cs typeface="Assistant"/>
                <a:sym typeface="Assistant"/>
              </a:rPr>
              <a:t>סיכום המלחמה עד כה:</a:t>
            </a:r>
            <a:endParaRPr b="1" sz="1000" u="sng">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הדרום:</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a:t>
            </a:r>
            <a:r>
              <a:rPr b="1" lang="en-GB" sz="1000">
                <a:solidFill>
                  <a:schemeClr val="dk1"/>
                </a:solidFill>
                <a:latin typeface="Assistant"/>
                <a:ea typeface="Assistant"/>
                <a:cs typeface="Assistant"/>
                <a:sym typeface="Assistant"/>
              </a:rPr>
              <a:t>נכנסו לשטח צפון רצועת עזה</a:t>
            </a:r>
            <a:r>
              <a:rPr lang="en-GB" sz="1000">
                <a:solidFill>
                  <a:schemeClr val="dk1"/>
                </a:solidFill>
                <a:latin typeface="Assistant"/>
                <a:ea typeface="Assistant"/>
                <a:cs typeface="Assistant"/>
                <a:sym typeface="Assistant"/>
              </a:rPr>
              <a:t> והרחיבו את הפעילות הקרקעית. בפעילות זו לוקחים חלק כוחות חי"ר, שריון, הנדסה ותותחנים. </a:t>
            </a:r>
            <a:r>
              <a:rPr b="1" lang="en-GB" sz="1000">
                <a:solidFill>
                  <a:schemeClr val="dk1"/>
                </a:solidFill>
                <a:latin typeface="Assistant"/>
                <a:ea typeface="Assistant"/>
                <a:cs typeface="Assistant"/>
                <a:sym typeface="Assistant"/>
              </a:rPr>
              <a:t>הרחבת הפעולה</a:t>
            </a:r>
            <a:r>
              <a:rPr lang="en-GB" sz="1000">
                <a:solidFill>
                  <a:schemeClr val="dk1"/>
                </a:solidFill>
                <a:latin typeface="Assistant"/>
                <a:ea typeface="Assistant"/>
                <a:cs typeface="Assistant"/>
                <a:sym typeface="Assistant"/>
              </a:rPr>
              <a:t> משרתת את כלל מטרות המלחמה, צה"ל מקיים הערכת מצב מתמשכת, מתקדם על פי שלבי המלחמה, ממשיך בתקיפות מאסיביות מהאוויר ומהים ובחיסול מחבלים.</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תוקף בעוצמה </a:t>
            </a:r>
            <a:r>
              <a:rPr b="1" lang="en-GB" sz="1000">
                <a:solidFill>
                  <a:schemeClr val="dk1"/>
                </a:solidFill>
                <a:latin typeface="Assistant"/>
                <a:ea typeface="Assistant"/>
                <a:cs typeface="Assistant"/>
                <a:sym typeface="Assistant"/>
              </a:rPr>
              <a:t>ברצועת עזה,</a:t>
            </a:r>
            <a:r>
              <a:rPr lang="en-GB" sz="1000">
                <a:solidFill>
                  <a:schemeClr val="dk1"/>
                </a:solidFill>
                <a:latin typeface="Assistant"/>
                <a:ea typeface="Assistant"/>
                <a:cs typeface="Assistant"/>
                <a:sym typeface="Assistant"/>
              </a:rPr>
              <a:t> </a:t>
            </a:r>
            <a:r>
              <a:rPr b="1" lang="en-GB" sz="1000">
                <a:solidFill>
                  <a:schemeClr val="dk1"/>
                </a:solidFill>
                <a:latin typeface="Assistant"/>
                <a:ea typeface="Assistant"/>
                <a:cs typeface="Assistant"/>
                <a:sym typeface="Assistant"/>
              </a:rPr>
              <a:t>פוגע בשלטון חמאס</a:t>
            </a:r>
            <a:r>
              <a:rPr lang="en-GB" sz="1000">
                <a:solidFill>
                  <a:schemeClr val="dk1"/>
                </a:solidFill>
                <a:latin typeface="Assistant"/>
                <a:ea typeface="Assistant"/>
                <a:cs typeface="Assistant"/>
                <a:sym typeface="Assistant"/>
              </a:rPr>
              <a:t> ובתשתיות הטרור שבנה, מחבלים בכירים רבים חוסלו, וכוחות צה"ל ביצעו </a:t>
            </a:r>
            <a:r>
              <a:rPr b="1" lang="en-GB" sz="1000">
                <a:solidFill>
                  <a:schemeClr val="dk1"/>
                </a:solidFill>
                <a:latin typeface="Assistant"/>
                <a:ea typeface="Assistant"/>
                <a:cs typeface="Assistant"/>
                <a:sym typeface="Assistant"/>
              </a:rPr>
              <a:t>פשיטות ממוקדות לטובת סריקה ואיתור מידע אודות החטופים הנעדרים</a:t>
            </a:r>
            <a:r>
              <a:rPr lang="en-GB" sz="1000">
                <a:solidFill>
                  <a:schemeClr val="dk1"/>
                </a:solidFill>
                <a:latin typeface="Assistant"/>
                <a:ea typeface="Assistant"/>
                <a:cs typeface="Assistant"/>
                <a:sym typeface="Assistant"/>
              </a:rPr>
              <a:t>. בתוך כך שוחררה החיילת טור' אורי מגידיש, במהלך פעולה קרקעית.</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קורא לתושבי העיר עזה </a:t>
            </a:r>
            <a:r>
              <a:rPr b="1" lang="en-GB" sz="1000">
                <a:solidFill>
                  <a:schemeClr val="dk1"/>
                </a:solidFill>
                <a:latin typeface="Assistant"/>
                <a:ea typeface="Assistant"/>
                <a:cs typeface="Assistant"/>
                <a:sym typeface="Assistant"/>
              </a:rPr>
              <a:t>לנוע לדרום הרצועה</a:t>
            </a:r>
            <a:r>
              <a:rPr lang="en-GB" sz="1000">
                <a:solidFill>
                  <a:schemeClr val="dk1"/>
                </a:solidFill>
                <a:latin typeface="Assistant"/>
                <a:ea typeface="Assistant"/>
                <a:cs typeface="Assistant"/>
                <a:sym typeface="Assistant"/>
              </a:rPr>
              <a:t> וזאת על מנת למנוע פגיעה אפשרית בהם.</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צה"ל מסכל ניסיונות חדירה של חוליות מחבלים, ו</a:t>
            </a:r>
            <a:r>
              <a:rPr b="1" lang="en-GB" sz="1000">
                <a:solidFill>
                  <a:schemeClr val="dk1"/>
                </a:solidFill>
                <a:latin typeface="Assistant"/>
                <a:ea typeface="Assistant"/>
                <a:cs typeface="Assistant"/>
                <a:sym typeface="Assistant"/>
              </a:rPr>
              <a:t>תוקף תשתיות טרור ומקורות ירי של חיזבאללה בלבנון. </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באישור שר הביטחון יואב גלנט, הוחלט על הפעלת תוכנית</a:t>
            </a:r>
            <a:r>
              <a:rPr b="1" lang="en-GB" sz="1000">
                <a:solidFill>
                  <a:schemeClr val="dk1"/>
                </a:solidFill>
                <a:latin typeface="Assistant"/>
                <a:ea typeface="Assistant"/>
                <a:cs typeface="Assistant"/>
                <a:sym typeface="Assistant"/>
              </a:rPr>
              <a:t> לפינוי יישובים בקרבת גבול הצפון</a:t>
            </a:r>
            <a:r>
              <a:rPr lang="en-GB" sz="1000">
                <a:solidFill>
                  <a:schemeClr val="dk1"/>
                </a:solidFill>
                <a:latin typeface="Assistant"/>
                <a:ea typeface="Assistant"/>
                <a:cs typeface="Assistant"/>
                <a:sym typeface="Assistant"/>
              </a:rPr>
              <a:t>.</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GB" sz="1000">
                <a:solidFill>
                  <a:schemeClr val="dk1"/>
                </a:solidFill>
                <a:latin typeface="Assistant"/>
                <a:ea typeface="Assistant"/>
                <a:cs typeface="Assistant"/>
                <a:sym typeface="Assistant"/>
              </a:rPr>
            </a:br>
            <a:r>
              <a:rPr b="1" lang="en-GB"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269999" rtl="1" algn="just">
              <a:lnSpc>
                <a:spcPct val="115000"/>
              </a:lnSpc>
              <a:spcBef>
                <a:spcPts val="0"/>
              </a:spcBef>
              <a:spcAft>
                <a:spcPts val="0"/>
              </a:spcAft>
              <a:buClr>
                <a:schemeClr val="dk1"/>
              </a:buClr>
              <a:buSzPts val="1000"/>
              <a:buFont typeface="Assistant"/>
              <a:buChar char="●"/>
            </a:pPr>
            <a:r>
              <a:rPr lang="en-GB" sz="1000">
                <a:solidFill>
                  <a:schemeClr val="dk1"/>
                </a:solidFill>
                <a:latin typeface="Assistant"/>
                <a:ea typeface="Assistant"/>
                <a:cs typeface="Assistant"/>
                <a:sym typeface="Assistant"/>
              </a:rPr>
              <a:t>כוחות צה"ל ממשיכים במאמץ ההגנה, עד כה נעצרו מעל לאלף מבוקשים ברחבי אוגדת יהודה ושומרון וחטיבת הבקעה והעמקים, רבים מהם </a:t>
            </a:r>
            <a:r>
              <a:rPr b="1" lang="en-GB" sz="1000">
                <a:solidFill>
                  <a:schemeClr val="dk1"/>
                </a:solidFill>
                <a:latin typeface="Assistant"/>
                <a:ea typeface="Assistant"/>
                <a:cs typeface="Assistant"/>
                <a:sym typeface="Assistant"/>
              </a:rPr>
              <a:t>משוייכים לחמאס.</a:t>
            </a:r>
            <a:endParaRPr b="1" sz="1000">
              <a:solidFill>
                <a:schemeClr val="dk1"/>
              </a:solidFill>
              <a:latin typeface="Assistant"/>
              <a:ea typeface="Assistant"/>
              <a:cs typeface="Assistant"/>
              <a:sym typeface="Assistant"/>
            </a:endParaRPr>
          </a:p>
        </p:txBody>
      </p:sp>
      <p:sp>
        <p:nvSpPr>
          <p:cNvPr id="55" name="Google Shape;55;p13"/>
          <p:cNvSpPr txBox="1"/>
          <p:nvPr/>
        </p:nvSpPr>
        <p:spPr>
          <a:xfrm>
            <a:off x="409250" y="1530000"/>
            <a:ext cx="6222300" cy="877200"/>
          </a:xfrm>
          <a:prstGeom prst="rect">
            <a:avLst/>
          </a:prstGeom>
          <a:noFill/>
          <a:ln>
            <a:noFill/>
          </a:ln>
        </p:spPr>
        <p:txBody>
          <a:bodyPr anchorCtr="0" anchor="t" bIns="91425" lIns="91425" spcFirstLastPara="1" rIns="91425" wrap="square" tIns="91425">
            <a:spAutoFit/>
          </a:bodyPr>
          <a:lstStyle/>
          <a:p>
            <a:pPr indent="0" lvl="0" marL="74295" rtl="1" algn="r">
              <a:spcBef>
                <a:spcPts val="0"/>
              </a:spcBef>
              <a:spcAft>
                <a:spcPts val="0"/>
              </a:spcAft>
              <a:buNone/>
            </a:pPr>
            <a:r>
              <a:rPr b="1" lang="en-GB" sz="1200">
                <a:solidFill>
                  <a:srgbClr val="2F313E"/>
                </a:solidFill>
                <a:latin typeface="Assistant"/>
                <a:ea typeface="Assistant"/>
                <a:cs typeface="Assistant"/>
                <a:sym typeface="Assistant"/>
              </a:rPr>
              <a:t>המפקד/ת,</a:t>
            </a:r>
            <a:endParaRPr sz="1200">
              <a:solidFill>
                <a:schemeClr val="dk1"/>
              </a:solidFill>
              <a:latin typeface="Assistant"/>
              <a:ea typeface="Assistant"/>
              <a:cs typeface="Assistant"/>
              <a:sym typeface="Assistant"/>
            </a:endParaRPr>
          </a:p>
          <a:p>
            <a:pPr indent="0" lvl="0" marL="74295" rtl="1" algn="just">
              <a:lnSpc>
                <a:spcPct val="115000"/>
              </a:lnSpc>
              <a:spcBef>
                <a:spcPts val="0"/>
              </a:spcBef>
              <a:spcAft>
                <a:spcPts val="0"/>
              </a:spcAft>
              <a:buNone/>
            </a:pPr>
            <a:r>
              <a:rPr lang="en-GB" sz="1000">
                <a:solidFill>
                  <a:schemeClr val="dk1"/>
                </a:solidFill>
                <a:latin typeface="Assistant"/>
                <a:ea typeface="Assistant"/>
                <a:cs typeface="Assistant"/>
                <a:sym typeface="Assistant"/>
              </a:rPr>
              <a:t>לפניך רצף האירועים המרכזיים עד כה, בתחילתו של השבוע הרביעי למלחמה,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000">
              <a:solidFill>
                <a:schemeClr val="dk1"/>
              </a:solidFill>
              <a:latin typeface="Assistant"/>
              <a:ea typeface="Assistant"/>
              <a:cs typeface="Assistant"/>
              <a:sym typeface="Assistant"/>
            </a:endParaRPr>
          </a:p>
        </p:txBody>
      </p:sp>
      <p:sp>
        <p:nvSpPr>
          <p:cNvPr id="56" name="Google Shape;56;p13"/>
          <p:cNvSpPr txBox="1"/>
          <p:nvPr/>
        </p:nvSpPr>
        <p:spPr>
          <a:xfrm>
            <a:off x="1307600" y="491725"/>
            <a:ext cx="4425600" cy="4155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t/>
            </a:r>
            <a:endParaRPr sz="1500">
              <a:solidFill>
                <a:schemeClr val="lt1"/>
              </a:solidFill>
              <a:highlight>
                <a:srgbClr val="84A59A"/>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