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1"/>
            <a:ext cx="1430345" cy="996225"/>
            <a:chOff x="-354205" y="202559"/>
            <a:chExt cx="512595" cy="357019"/>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9"/>
              <a:ext cx="509100" cy="3570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i="0" lang="en-US" sz="3200" u="none" cap="none" strike="noStrike">
                  <a:solidFill>
                    <a:srgbClr val="FFFFFF"/>
                  </a:solidFill>
                  <a:latin typeface="Assistant"/>
                  <a:ea typeface="Assistant"/>
                  <a:cs typeface="Assistant"/>
                  <a:sym typeface="Assistant"/>
                </a:rPr>
                <a:t>1,</a:t>
              </a:r>
              <a:r>
                <a:rPr b="1" lang="en-US" sz="3200">
                  <a:solidFill>
                    <a:srgbClr val="FFFFFF"/>
                  </a:solidFill>
                  <a:latin typeface="Assistant"/>
                  <a:ea typeface="Assistant"/>
                  <a:cs typeface="Assistant"/>
                  <a:sym typeface="Assistant"/>
                </a:rPr>
                <a:t>43</a:t>
              </a:r>
              <a:r>
                <a:rPr b="1" i="0" lang="en-US" sz="3200" u="none" cap="none" strike="noStrike">
                  <a:solidFill>
                    <a:srgbClr val="FFFFFF"/>
                  </a:solidFill>
                  <a:latin typeface="Assistant"/>
                  <a:ea typeface="Assistant"/>
                  <a:cs typeface="Assistant"/>
                  <a:sym typeface="Assistant"/>
                </a:rPr>
                <a:t>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i="0" lang="en-US" sz="3100" u="none" cap="none" strike="noStrike">
                  <a:solidFill>
                    <a:srgbClr val="FFFFFF"/>
                  </a:solidFill>
                  <a:latin typeface="Assistant"/>
                  <a:ea typeface="Assistant"/>
                  <a:cs typeface="Assistant"/>
                  <a:sym typeface="Assistant"/>
                </a:rPr>
                <a:t>1</a:t>
              </a:r>
              <a:r>
                <a:rPr b="1" lang="en-US" sz="3100">
                  <a:solidFill>
                    <a:srgbClr val="FFFFFF"/>
                  </a:solidFill>
                  <a:latin typeface="Assistant"/>
                  <a:ea typeface="Assistant"/>
                  <a:cs typeface="Assistant"/>
                  <a:sym typeface="Assistant"/>
                </a:rPr>
                <a:t>4</a:t>
              </a:r>
              <a:r>
                <a:rPr b="1" i="0" lang="en-US" sz="3100" u="none" cap="none" strike="noStrike">
                  <a:solidFill>
                    <a:srgbClr val="FFFFFF"/>
                  </a:solidFill>
                  <a:latin typeface="Assistant"/>
                  <a:ea typeface="Assistant"/>
                  <a:cs typeface="Assistant"/>
                  <a:sym typeface="Assistant"/>
                </a:rPr>
                <a:t>,000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20</a:t>
              </a:r>
              <a:endParaRPr b="1" sz="3400">
                <a:solidFill>
                  <a:srgbClr val="FFFFFF"/>
                </a:solidFill>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חוליות חיזבאללה חוסלו</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0" algn="ctr">
                <a:lnSpc>
                  <a:spcPct val="91000"/>
                </a:lnSpc>
                <a:spcBef>
                  <a:spcPts val="0"/>
                </a:spcBef>
                <a:spcAft>
                  <a:spcPts val="0"/>
                </a:spcAft>
                <a:buNone/>
              </a:pPr>
              <a:r>
                <a:rPr b="1" i="0" lang="en-US" sz="3200" u="none" cap="none" strike="noStrike">
                  <a:solidFill>
                    <a:srgbClr val="FFFFFF"/>
                  </a:solidFill>
                  <a:latin typeface="Assistant"/>
                  <a:ea typeface="Assistant"/>
                  <a:cs typeface="Assistant"/>
                  <a:sym typeface="Assistant"/>
                </a:rPr>
                <a:t>2,500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משולבת של כוחות האוויר והיבשה</a:t>
              </a:r>
              <a:endParaRPr sz="1300">
                <a:latin typeface="Assistant"/>
                <a:ea typeface="Assistant"/>
                <a:cs typeface="Assistant"/>
                <a:sym typeface="Assistant"/>
              </a:endParaRPr>
            </a:p>
          </p:txBody>
        </p:sp>
      </p:grpSp>
      <p:sp>
        <p:nvSpPr>
          <p:cNvPr id="99" name="Google Shape;99;p13"/>
          <p:cNvSpPr txBox="1"/>
          <p:nvPr/>
        </p:nvSpPr>
        <p:spPr>
          <a:xfrm>
            <a:off x="5764361" y="1056653"/>
            <a:ext cx="1659600" cy="12063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i="0" lang="en-US" sz="2800" u="none" cap="none" strike="noStrike">
                <a:solidFill>
                  <a:srgbClr val="066B57"/>
                </a:solidFill>
                <a:latin typeface="Assistant"/>
                <a:ea typeface="Assistant"/>
                <a:cs typeface="Assistant"/>
                <a:sym typeface="Assistant"/>
              </a:rPr>
              <a:t>היום ה-3</a:t>
            </a:r>
            <a:r>
              <a:rPr b="1" lang="en-US" sz="2800">
                <a:solidFill>
                  <a:srgbClr val="066B57"/>
                </a:solidFill>
                <a:latin typeface="Assistant"/>
                <a:ea typeface="Assistant"/>
                <a:cs typeface="Assistant"/>
                <a:sym typeface="Assistant"/>
              </a:rPr>
              <a:t>3</a:t>
            </a:r>
            <a:r>
              <a:rPr b="1" i="0" lang="en-US" sz="2800" u="none" cap="none" strike="noStrike">
                <a:solidFill>
                  <a:srgbClr val="066B57"/>
                </a:solidFill>
                <a:latin typeface="Assistant"/>
                <a:ea typeface="Assistant"/>
                <a:cs typeface="Assistant"/>
                <a:sym typeface="Assistant"/>
              </a:rPr>
              <a:t> ללחימה</a:t>
            </a:r>
            <a:endParaRPr b="1" sz="1000">
              <a:latin typeface="Assistant"/>
              <a:ea typeface="Assistant"/>
              <a:cs typeface="Assistant"/>
              <a:sym typeface="Assistant"/>
            </a:endParaRPr>
          </a:p>
        </p:txBody>
      </p:sp>
      <p:grpSp>
        <p:nvGrpSpPr>
          <p:cNvPr id="100" name="Google Shape;100;p13"/>
          <p:cNvGrpSpPr/>
          <p:nvPr/>
        </p:nvGrpSpPr>
        <p:grpSpPr>
          <a:xfrm>
            <a:off x="5748648" y="2479361"/>
            <a:ext cx="1671715" cy="866397"/>
            <a:chOff x="0" y="0"/>
            <a:chExt cx="599105" cy="310497"/>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0" y="38100"/>
              <a:ext cx="599105" cy="272397"/>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1600">
                  <a:solidFill>
                    <a:srgbClr val="FFFFFF"/>
                  </a:solidFill>
                  <a:latin typeface="Assistant"/>
                  <a:ea typeface="Assistant"/>
                  <a:cs typeface="Assistant"/>
                  <a:sym typeface="Assistant"/>
                </a:rPr>
                <a:t>8</a:t>
              </a:r>
              <a:r>
                <a:rPr b="1" i="0" lang="en-US" sz="1600" u="none" cap="none" strike="noStrike">
                  <a:solidFill>
                    <a:srgbClr val="FFFFFF"/>
                  </a:solidFill>
                  <a:latin typeface="Assistant"/>
                  <a:ea typeface="Assistant"/>
                  <a:cs typeface="Assistant"/>
                  <a:sym typeface="Assistant"/>
                </a:rPr>
                <a:t> בנובמבר 2023</a:t>
              </a:r>
              <a:endParaRPr b="1" sz="1000">
                <a:latin typeface="Assistant"/>
                <a:ea typeface="Assistant"/>
                <a:cs typeface="Assistant"/>
                <a:sym typeface="Assistant"/>
              </a:endParaRPr>
            </a:p>
            <a:p>
              <a:pPr indent="0" lvl="0" marL="0" marR="0" rtl="1" algn="ctr">
                <a:lnSpc>
                  <a:spcPct val="91000"/>
                </a:lnSpc>
                <a:spcBef>
                  <a:spcPts val="0"/>
                </a:spcBef>
                <a:spcAft>
                  <a:spcPts val="0"/>
                </a:spcAft>
                <a:buNone/>
              </a:pPr>
              <a:r>
                <a:rPr b="1" i="0" lang="en-US" u="none" cap="none" strike="noStrike">
                  <a:solidFill>
                    <a:srgbClr val="FFFFFF"/>
                  </a:solidFill>
                  <a:latin typeface="Assistant"/>
                  <a:ea typeface="Assistant"/>
                  <a:cs typeface="Assistant"/>
                  <a:sym typeface="Assistant"/>
                </a:rPr>
                <a:t>כ״</a:t>
              </a:r>
              <a:r>
                <a:rPr b="1" lang="en-US">
                  <a:solidFill>
                    <a:srgbClr val="FFFFFF"/>
                  </a:solidFill>
                  <a:latin typeface="Assistant"/>
                  <a:ea typeface="Assistant"/>
                  <a:cs typeface="Assistant"/>
                  <a:sym typeface="Assistant"/>
                </a:rPr>
                <a:t>ד</a:t>
              </a:r>
              <a:r>
                <a:rPr b="1" i="0" lang="en-US" u="none" cap="none" strike="noStrike">
                  <a:solidFill>
                    <a:srgbClr val="FFFFFF"/>
                  </a:solidFill>
                  <a:latin typeface="Assistant"/>
                  <a:ea typeface="Assistant"/>
                  <a:cs typeface="Assistant"/>
                  <a:sym typeface="Assistant"/>
                </a:rPr>
                <a:t> בחשוון התש</a:t>
              </a:r>
              <a:r>
                <a:rPr b="1" lang="en-US">
                  <a:solidFill>
                    <a:srgbClr val="FFFFFF"/>
                  </a:solidFill>
                  <a:latin typeface="Assistant"/>
                  <a:ea typeface="Assistant"/>
                  <a:cs typeface="Assistant"/>
                  <a:sym typeface="Assistant"/>
                </a:rPr>
                <a:t>פ</a:t>
              </a:r>
              <a:r>
                <a:rPr b="1" i="0" lang="en-US" u="none" cap="none" strike="noStrike">
                  <a:solidFill>
                    <a:srgbClr val="FFFFFF"/>
                  </a:solidFill>
                  <a:latin typeface="Assistant"/>
                  <a:ea typeface="Assistant"/>
                  <a:cs typeface="Assistant"/>
                  <a:sym typeface="Assistant"/>
                </a:rPr>
                <a:t>״ד</a:t>
              </a:r>
              <a:endParaRPr b="1" i="0" u="none" cap="none" strike="noStrike">
                <a:solidFill>
                  <a:srgbClr val="FFFFFF"/>
                </a:solidFill>
                <a:latin typeface="Assistant"/>
                <a:ea typeface="Assistant"/>
                <a:cs typeface="Assistant"/>
                <a:sym typeface="Assistant"/>
              </a:endParaRPr>
            </a:p>
            <a:p>
              <a:pPr indent="0" lvl="0" marL="0" marR="0" rtl="1" algn="ctr">
                <a:lnSpc>
                  <a:spcPct val="91000"/>
                </a:lnSpc>
                <a:spcBef>
                  <a:spcPts val="0"/>
                </a:spcBef>
                <a:spcAft>
                  <a:spcPts val="0"/>
                </a:spcAft>
                <a:buNone/>
              </a:pPr>
              <a:r>
                <a:rPr b="1" lang="en-US" sz="1000">
                  <a:solidFill>
                    <a:srgbClr val="FFFFFF"/>
                  </a:solidFill>
                  <a:latin typeface="Assistant"/>
                  <a:ea typeface="Assistant"/>
                  <a:cs typeface="Assistant"/>
                  <a:sym typeface="Assistant"/>
                </a:rPr>
                <a:t>(מעודכן לשעה 17:00)</a:t>
              </a:r>
              <a:endParaRPr b="1" sz="1000">
                <a:solidFill>
                  <a:srgbClr val="FFFFFF"/>
                </a:solidFill>
                <a:latin typeface="Assistant"/>
                <a:ea typeface="Assistant"/>
                <a:cs typeface="Assistant"/>
                <a:sym typeface="Assistant"/>
              </a:endParaRPr>
            </a:p>
          </p:txBody>
        </p:sp>
      </p:grpSp>
      <p:sp>
        <p:nvSpPr>
          <p:cNvPr id="103" name="Google Shape;103;p13"/>
          <p:cNvSpPr txBox="1"/>
          <p:nvPr/>
        </p:nvSpPr>
        <p:spPr>
          <a:xfrm>
            <a:off x="155850" y="1056650"/>
            <a:ext cx="5337600" cy="94500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en-US" sz="1900">
                <a:solidFill>
                  <a:srgbClr val="FFFFFF"/>
                </a:solidFill>
                <a:latin typeface="Assistant"/>
                <a:ea typeface="Assistant"/>
                <a:cs typeface="Assistant"/>
                <a:sym typeface="Assistant"/>
              </a:rPr>
              <a:t>השבוע החמישי למלחמה</a:t>
            </a:r>
            <a:endParaRPr b="1" sz="1900">
              <a:solidFill>
                <a:srgbClr val="FFFFFF"/>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הדרום:</a:t>
            </a:r>
            <a:endParaRPr sz="1500">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לוחמי צה"ל ממשיכים לפעול בנחישות ובדבקות בעומק הרצועה, לחסל מחבלים ולהכווין כלי טיס לתקיפות תשתיות טרור.</a:t>
            </a:r>
            <a:endParaRPr sz="1200">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מטוס קרב של צה"ל, בהכוונה מודיעינית של שב"כ ואמ"ן חיסל את ראש מחלקת התעשיות ואמצעי הלחימה במטה הייצור של חמאס, שהתמחה בייצור אמל"ח אסטרטגי ורקטי שפגע בעורף ישראל. </a:t>
            </a:r>
            <a:endParaRPr sz="1200">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במהלך הלילה, לוחמי צה"ל זיהו מספר חוליות מחבלים שתכננה לבצע ירי נ"ט לעבר כוחותינו. הלוחמים הכווינו כלי טיס שתקף את החולייה וחיסלו קבוצת מחבלים.</a:t>
            </a:r>
            <a:endParaRPr sz="1200">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גם היום נענו אלפי תושבים מצפון הרצועה לקריאות צה״ל ועשו את דרכם לדרום הרצועה. חיילי צה״ל מלווים אותם על מנת לאבטח את דרכם ולמנוע מחמאס לעצור בעדם.</a:t>
            </a:r>
            <a:endParaRPr sz="12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הצפון:</a:t>
            </a:r>
            <a:endParaRPr b="1" sz="1200">
              <a:solidFill>
                <a:schemeClr val="dk1"/>
              </a:solidFill>
              <a:latin typeface="Assistant"/>
              <a:ea typeface="Assistant"/>
              <a:cs typeface="Assistant"/>
              <a:sym typeface="Assistant"/>
            </a:endParaRPr>
          </a:p>
          <a:p>
            <a:pPr indent="-304800" lvl="0" marL="457200" rtl="1" algn="r">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במאמץ משולב, כוחות צה"ל תקפו מספר עמדות לשיגור טילי נ"ט של ארגון הטרור חיזבאללה.</a:t>
            </a:r>
            <a:endParaRPr sz="1200">
              <a:solidFill>
                <a:schemeClr val="dk1"/>
              </a:solidFill>
              <a:latin typeface="Assistant"/>
              <a:ea typeface="Assistant"/>
              <a:cs typeface="Assistant"/>
              <a:sym typeface="Assistant"/>
            </a:endParaRPr>
          </a:p>
          <a:p>
            <a:pPr indent="-304800" lvl="0" marL="457200" rtl="1" algn="r">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מחבלים שיגרו טיל נ"ט לעבר כוח צה"ל במרחב דובב, וכוחות צה״ל תקפו בירי ארטילרי את מקורות הירי. </a:t>
            </a:r>
            <a:endParaRPr sz="1200">
              <a:solidFill>
                <a:schemeClr val="dk1"/>
              </a:solidFill>
              <a:latin typeface="Assistant"/>
              <a:ea typeface="Assistant"/>
              <a:cs typeface="Assistant"/>
              <a:sym typeface="Assistant"/>
            </a:endParaRPr>
          </a:p>
          <a:p>
            <a:pPr indent="-304800" lvl="0" marL="457200" rtl="1" algn="r">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מוקדם יותר זוהו שני שיגורים לעבר מרחב שתולה ומרחב יפתח. צה"ל תקף בירי טנקים וארטילריה את מקורות הירי.</a:t>
            </a:r>
            <a:endParaRPr sz="12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sz="8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יהודה ושומרון:</a:t>
            </a:r>
            <a:endParaRPr b="1" sz="1200">
              <a:solidFill>
                <a:schemeClr val="dk1"/>
              </a:solidFill>
              <a:latin typeface="Assistant"/>
              <a:ea typeface="Assistant"/>
              <a:cs typeface="Assistant"/>
              <a:sym typeface="Assistant"/>
            </a:endParaRPr>
          </a:p>
          <a:p>
            <a:pPr indent="-304800" lvl="0" marL="457200" rtl="1" algn="r">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במהלך הלילה כוחות צה״ל, שב״כ ומג״ב עצרו ברחבי אוגדת יהודה ושומרון 37 מבוקשים, מעל 10 מהם משויכים לארגון הטרור חמאס.</a:t>
            </a:r>
            <a:endParaRPr sz="12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br>
              <a:rPr b="1" lang="en-US">
                <a:solidFill>
                  <a:schemeClr val="dk1"/>
                </a:solidFill>
                <a:latin typeface="Assistant"/>
                <a:ea typeface="Assistant"/>
                <a:cs typeface="Assistant"/>
                <a:sym typeface="Assistant"/>
              </a:rPr>
            </a:br>
            <a:r>
              <a:rPr b="1" lang="en-US" sz="1500">
                <a:solidFill>
                  <a:schemeClr val="dk1"/>
                </a:solidFill>
                <a:latin typeface="Assistant"/>
                <a:ea typeface="Assistant"/>
                <a:cs typeface="Assistant"/>
                <a:sym typeface="Assistant"/>
              </a:rPr>
              <a:t>סיכום המלחמה עד כה:</a:t>
            </a:r>
            <a:endParaRPr b="1" sz="6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הדרום:</a:t>
            </a:r>
            <a:endParaRPr b="1" sz="1200">
              <a:solidFill>
                <a:schemeClr val="dk1"/>
              </a:solidFill>
              <a:latin typeface="Assistant"/>
              <a:ea typeface="Assistant"/>
              <a:cs typeface="Assistant"/>
              <a:sym typeface="Assistant"/>
            </a:endParaRPr>
          </a:p>
          <a:p>
            <a:pPr indent="-304800" lvl="0" marL="269999"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כוחות צה"ל </a:t>
            </a:r>
            <a:r>
              <a:rPr b="1" lang="en-US" sz="1200">
                <a:solidFill>
                  <a:schemeClr val="dk1"/>
                </a:solidFill>
                <a:latin typeface="Assistant"/>
                <a:ea typeface="Assistant"/>
                <a:cs typeface="Assistant"/>
                <a:sym typeface="Assistant"/>
              </a:rPr>
              <a:t>פועלים ברצועת עזה</a:t>
            </a:r>
            <a:r>
              <a:rPr lang="en-US" sz="1200">
                <a:solidFill>
                  <a:schemeClr val="dk1"/>
                </a:solidFill>
                <a:latin typeface="Assistant"/>
                <a:ea typeface="Assistant"/>
                <a:cs typeface="Assistant"/>
                <a:sym typeface="Assistant"/>
              </a:rPr>
              <a:t> וממשיכים להרחיב את פעילותם תוך התמקדות במרכזים של חמאס באזור העיר עזה. בפעולות אלו לוקחים חלק כוחות חי"ר, שריון, הנדסה ותותחנים הפועלים בשיתוף אמ"ן והשב"כ ומלווים בידי חיל האוויר וחיל הים. </a:t>
            </a:r>
            <a:r>
              <a:rPr lang="en-US" sz="1200">
                <a:solidFill>
                  <a:schemeClr val="dk1"/>
                </a:solidFill>
                <a:latin typeface="Assistant"/>
                <a:ea typeface="Assistant"/>
                <a:cs typeface="Assistant"/>
                <a:sym typeface="Assistant"/>
              </a:rPr>
              <a:t>הפעולה</a:t>
            </a:r>
            <a:r>
              <a:rPr lang="en-US" sz="1200">
                <a:solidFill>
                  <a:schemeClr val="dk1"/>
                </a:solidFill>
                <a:latin typeface="Assistant"/>
                <a:ea typeface="Assistant"/>
                <a:cs typeface="Assistant"/>
                <a:sym typeface="Assistant"/>
              </a:rPr>
              <a:t> משרתת את כלל מטרות המלחמה, צה"ל מקיים הערכת מצב מתמשכת, מתקדם בהדרגה וממשיך בתקיפות מאסיביות של מחבלי חמאס.</a:t>
            </a:r>
            <a:endParaRPr sz="1200">
              <a:solidFill>
                <a:schemeClr val="dk1"/>
              </a:solidFill>
              <a:latin typeface="Assistant"/>
              <a:ea typeface="Assistant"/>
              <a:cs typeface="Assistant"/>
              <a:sym typeface="Assistant"/>
            </a:endParaRPr>
          </a:p>
          <a:p>
            <a:pPr indent="-304800" lvl="0" marL="269999"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צה"ל קורא לתושבי העיר עזה </a:t>
            </a:r>
            <a:r>
              <a:rPr b="1" lang="en-US" sz="1200">
                <a:solidFill>
                  <a:schemeClr val="dk1"/>
                </a:solidFill>
                <a:latin typeface="Assistant"/>
                <a:ea typeface="Assistant"/>
                <a:cs typeface="Assistant"/>
                <a:sym typeface="Assistant"/>
              </a:rPr>
              <a:t>לנוע לדרום הרצועה</a:t>
            </a:r>
            <a:r>
              <a:rPr lang="en-US" sz="1200">
                <a:solidFill>
                  <a:schemeClr val="dk1"/>
                </a:solidFill>
                <a:latin typeface="Assistant"/>
                <a:ea typeface="Assistant"/>
                <a:cs typeface="Assistant"/>
                <a:sym typeface="Assistant"/>
              </a:rPr>
              <a:t> בכדי למנוע פגיעה אפשרית בהם.</a:t>
            </a:r>
            <a:endParaRPr sz="1200">
              <a:solidFill>
                <a:schemeClr val="dk1"/>
              </a:solidFill>
              <a:latin typeface="Assistant"/>
              <a:ea typeface="Assistant"/>
              <a:cs typeface="Assistant"/>
              <a:sym typeface="Assistant"/>
            </a:endParaRPr>
          </a:p>
          <a:p>
            <a:pPr indent="0" lvl="0" marL="269999" rtl="1" algn="just">
              <a:lnSpc>
                <a:spcPct val="115000"/>
              </a:lnSpc>
              <a:spcBef>
                <a:spcPts val="0"/>
              </a:spcBef>
              <a:spcAft>
                <a:spcPts val="0"/>
              </a:spcAft>
              <a:buNone/>
            </a:pPr>
            <a:r>
              <a:t/>
            </a:r>
            <a:endParaRPr sz="85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הצפון:</a:t>
            </a:r>
            <a:endParaRPr sz="1200">
              <a:solidFill>
                <a:schemeClr val="dk1"/>
              </a:solidFill>
              <a:latin typeface="Assistant"/>
              <a:ea typeface="Assistant"/>
              <a:cs typeface="Assistant"/>
              <a:sym typeface="Assistant"/>
            </a:endParaRPr>
          </a:p>
          <a:p>
            <a:pPr indent="-304800" lvl="0" marL="269999"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צה"ל מסכל ניסיונות חדירה של חוליות מחבלים, ו</a:t>
            </a:r>
            <a:r>
              <a:rPr b="1" lang="en-US" sz="1200">
                <a:solidFill>
                  <a:schemeClr val="dk1"/>
                </a:solidFill>
                <a:latin typeface="Assistant"/>
                <a:ea typeface="Assistant"/>
                <a:cs typeface="Assistant"/>
                <a:sym typeface="Assistant"/>
              </a:rPr>
              <a:t>תוקף תשתיות טרור ומקורות ירי של חיזבאללה בלבנון. </a:t>
            </a:r>
            <a:endParaRPr b="1" sz="1200">
              <a:solidFill>
                <a:schemeClr val="dk1"/>
              </a:solidFill>
              <a:latin typeface="Assistant"/>
              <a:ea typeface="Assistant"/>
              <a:cs typeface="Assistant"/>
              <a:sym typeface="Assistant"/>
            </a:endParaRPr>
          </a:p>
          <a:p>
            <a:pPr indent="-304800" lvl="0" marL="269999"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פונו</a:t>
            </a:r>
            <a:r>
              <a:rPr b="1" lang="en-US" sz="1200">
                <a:solidFill>
                  <a:schemeClr val="dk1"/>
                </a:solidFill>
                <a:latin typeface="Assistant"/>
                <a:ea typeface="Assistant"/>
                <a:cs typeface="Assistant"/>
                <a:sym typeface="Assistant"/>
              </a:rPr>
              <a:t> יישובים במרחב 2 ק״מ מגבול הצפון</a:t>
            </a:r>
            <a:r>
              <a:rPr lang="en-US" sz="1200">
                <a:solidFill>
                  <a:schemeClr val="dk1"/>
                </a:solidFill>
                <a:latin typeface="Assistant"/>
                <a:ea typeface="Assistant"/>
                <a:cs typeface="Assistant"/>
                <a:sym typeface="Assistant"/>
              </a:rPr>
              <a:t>.</a:t>
            </a:r>
            <a:endParaRPr sz="1200">
              <a:solidFill>
                <a:schemeClr val="dk1"/>
              </a:solidFill>
              <a:latin typeface="Assistant"/>
              <a:ea typeface="Assistant"/>
              <a:cs typeface="Assistant"/>
              <a:sym typeface="Assistant"/>
            </a:endParaRPr>
          </a:p>
          <a:p>
            <a:pPr indent="0" lvl="0" marL="269999" rtl="1" algn="just">
              <a:lnSpc>
                <a:spcPct val="115000"/>
              </a:lnSpc>
              <a:spcBef>
                <a:spcPts val="0"/>
              </a:spcBef>
              <a:spcAft>
                <a:spcPts val="0"/>
              </a:spcAft>
              <a:buNone/>
            </a:pPr>
            <a:r>
              <a:t/>
            </a:r>
            <a:endParaRPr sz="85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יהודה ושומרון:</a:t>
            </a:r>
            <a:endParaRPr b="1" sz="1200">
              <a:solidFill>
                <a:schemeClr val="dk1"/>
              </a:solidFill>
              <a:latin typeface="Assistant"/>
              <a:ea typeface="Assistant"/>
              <a:cs typeface="Assistant"/>
              <a:sym typeface="Assistant"/>
            </a:endParaRPr>
          </a:p>
          <a:p>
            <a:pPr indent="-304800" lvl="0" marL="269999"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עד כה נעצרו מתחילת המלחמה מעל </a:t>
            </a:r>
            <a:r>
              <a:rPr b="1" lang="en-US" sz="1200">
                <a:solidFill>
                  <a:schemeClr val="dk1"/>
                </a:solidFill>
                <a:latin typeface="Assistant"/>
                <a:ea typeface="Assistant"/>
                <a:cs typeface="Assistant"/>
                <a:sym typeface="Assistant"/>
              </a:rPr>
              <a:t>1,430 מבוקשים ברחבי אוגדת יהודה ושומרון </a:t>
            </a:r>
            <a:r>
              <a:rPr lang="en-US" sz="1200">
                <a:solidFill>
                  <a:schemeClr val="dk1"/>
                </a:solidFill>
                <a:latin typeface="Assistant"/>
                <a:ea typeface="Assistant"/>
                <a:cs typeface="Assistant"/>
                <a:sym typeface="Assistant"/>
              </a:rPr>
              <a:t>וחטיבת הבקעה והעמקים, </a:t>
            </a:r>
            <a:r>
              <a:rPr b="1" lang="en-US" sz="1200">
                <a:solidFill>
                  <a:schemeClr val="dk1"/>
                </a:solidFill>
                <a:latin typeface="Assistant"/>
                <a:ea typeface="Assistant"/>
                <a:cs typeface="Assistant"/>
                <a:sym typeface="Assistant"/>
              </a:rPr>
              <a:t>למעלה מ-900 מהם משויכים לארגון הטרור חמאס</a:t>
            </a:r>
            <a:r>
              <a:rPr lang="en-US" sz="1200">
                <a:solidFill>
                  <a:schemeClr val="dk1"/>
                </a:solidFill>
                <a:latin typeface="Assistant"/>
                <a:ea typeface="Assistant"/>
                <a:cs typeface="Assistant"/>
                <a:sym typeface="Assistant"/>
              </a:rPr>
              <a:t>.</a:t>
            </a:r>
            <a:endParaRPr sz="1200">
              <a:solidFill>
                <a:schemeClr val="dk1"/>
              </a:solidFill>
              <a:latin typeface="Assistant"/>
              <a:ea typeface="Assistant"/>
              <a:cs typeface="Assistant"/>
              <a:sym typeface="Assistant"/>
            </a:endParaRPr>
          </a:p>
        </p:txBody>
      </p:sp>
      <p:sp>
        <p:nvSpPr>
          <p:cNvPr id="104" name="Google Shape;104;p13"/>
          <p:cNvSpPr txBox="1"/>
          <p:nvPr/>
        </p:nvSpPr>
        <p:spPr>
          <a:xfrm>
            <a:off x="5874200" y="10311500"/>
            <a:ext cx="1546200" cy="381900"/>
          </a:xfrm>
          <a:prstGeom prst="rect">
            <a:avLst/>
          </a:prstGeom>
          <a:noFill/>
          <a:ln>
            <a:noFill/>
          </a:ln>
        </p:spPr>
        <p:txBody>
          <a:bodyPr anchorCtr="0" anchor="ctr" bIns="50800" lIns="50800" spcFirstLastPara="1" rIns="50800" wrap="square" tIns="50800">
            <a:noAutofit/>
          </a:bodyPr>
          <a:lstStyle/>
          <a:p>
            <a:pPr indent="0" lvl="0" marL="0" marR="0" rtl="1" algn="ctr">
              <a:lnSpc>
                <a:spcPct val="90994"/>
              </a:lnSpc>
              <a:spcBef>
                <a:spcPts val="0"/>
              </a:spcBef>
              <a:spcAft>
                <a:spcPts val="0"/>
              </a:spcAft>
              <a:buNone/>
            </a:pPr>
            <a:r>
              <a:rPr b="1" lang="en-US" sz="700">
                <a:solidFill>
                  <a:srgbClr val="FFFFFF"/>
                </a:solidFill>
                <a:latin typeface="Assistant"/>
                <a:ea typeface="Assistant"/>
                <a:cs typeface="Assistant"/>
                <a:sym typeface="Assistant"/>
              </a:rPr>
              <a:t>*הנתונים נכונים ל-8.11.23 בשעה 17:00</a:t>
            </a:r>
            <a:endParaRPr sz="700">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