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2,200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3,500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ה-71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16 בדצמבר 2023</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ד'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16:00)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4893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None/>
            </a:pPr>
            <a:r>
              <a:rPr b="1" lang="en-US" sz="1800">
                <a:solidFill>
                  <a:schemeClr val="lt1"/>
                </a:solidFill>
                <a:latin typeface="Assistant"/>
                <a:ea typeface="Assistant"/>
                <a:cs typeface="Assistant"/>
                <a:sym typeface="Assistant"/>
              </a:rPr>
              <a:t>השבוע העשירי למלחמה</a:t>
            </a:r>
            <a:endParaRPr b="1">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100">
              <a:solidFill>
                <a:schemeClr val="dk1"/>
              </a:solidFill>
            </a:endParaRPr>
          </a:p>
          <a:p>
            <a:pPr indent="-292100" lvl="0" marL="457200" marR="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במהלך הלחימה בשג׳עייה, כוח צה"ל זיהה בשוגג שלושה חטופים ישראלים כאיום</a:t>
            </a:r>
            <a:r>
              <a:rPr lang="en-US" sz="1000">
                <a:solidFill>
                  <a:schemeClr val="dk1"/>
                </a:solidFill>
                <a:latin typeface="Assistant"/>
                <a:ea typeface="Assistant"/>
                <a:cs typeface="Assistant"/>
                <a:sym typeface="Assistant"/>
              </a:rPr>
              <a:t>. כתוצאה מכך הכוח ירה לעברם והם נהרגו. במהלך סריקה ובדיקה של מרחב האירוע עלה חשד לגבי זהות ההרוגים. הגופות נלקחו לבדיקה בשטח ישראל ולאחריה התברר כי מדובר בשלושה חטופים ישראלים. </a:t>
            </a:r>
            <a:r>
              <a:rPr b="1" lang="en-US" sz="1000">
                <a:solidFill>
                  <a:schemeClr val="dk1"/>
                </a:solidFill>
                <a:latin typeface="Assistant"/>
                <a:ea typeface="Assistant"/>
                <a:cs typeface="Assistant"/>
                <a:sym typeface="Assistant"/>
              </a:rPr>
              <a:t>צה"ל החל לתחקר את האירוע באופן מיידי</a:t>
            </a:r>
            <a:r>
              <a:rPr lang="en-US" sz="1000">
                <a:solidFill>
                  <a:schemeClr val="dk1"/>
                </a:solidFill>
                <a:latin typeface="Assistant"/>
                <a:ea typeface="Assistant"/>
                <a:cs typeface="Assistant"/>
                <a:sym typeface="Assistant"/>
              </a:rPr>
              <a:t>. מדובר באזור לחימה שהיו בו התקלויות רבות בימים האחרונים. לקחים מידיים מהאירוע מועברים כעת לכלל הכוחות הלוחמים בשטח. צה"ל מביע צער עמוק על האירוע ומשתתף בצערן של המשפחות. </a:t>
            </a:r>
            <a:r>
              <a:rPr b="1" lang="en-US" sz="1000">
                <a:solidFill>
                  <a:schemeClr val="dk1"/>
                </a:solidFill>
                <a:latin typeface="Assistant"/>
                <a:ea typeface="Assistant"/>
                <a:cs typeface="Assistant"/>
                <a:sym typeface="Assistant"/>
              </a:rPr>
              <a:t>צה"ל ימשיך לפעול בכלל המאמצים להשבתם של החטופות והחטופים הביתה. </a:t>
            </a:r>
            <a:endParaRPr sz="1000">
              <a:solidFill>
                <a:schemeClr val="dk1"/>
              </a:solidFill>
              <a:highlight>
                <a:srgbClr val="FFFF00"/>
              </a:highlight>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בעקבות מידע על מחבלי חמאס שמסתתרים בתוך בתי הספר, פשטו אתמול</a:t>
            </a:r>
            <a:r>
              <a:rPr b="1" lang="en-US" sz="1000">
                <a:solidFill>
                  <a:schemeClr val="dk1"/>
                </a:solidFill>
                <a:latin typeface="Assistant"/>
                <a:ea typeface="Assistant"/>
                <a:cs typeface="Assistant"/>
                <a:sym typeface="Assistant"/>
              </a:rPr>
              <a:t> לוחמי צק"ח 401 ושייטת 13</a:t>
            </a:r>
            <a:r>
              <a:rPr lang="en-US" sz="1000">
                <a:solidFill>
                  <a:schemeClr val="dk1"/>
                </a:solidFill>
                <a:latin typeface="Assistant"/>
                <a:ea typeface="Assistant"/>
                <a:cs typeface="Assistant"/>
                <a:sym typeface="Assistant"/>
              </a:rPr>
              <a:t>, על בתי הספר בהם הסתתרו מחבלי חמאס בשכונת רימאל בעיר עזה. הכוחות חיסלו מחבלים בקרבות שהתנהלו במרחב. בנוסף, </a:t>
            </a:r>
            <a:r>
              <a:rPr b="1" lang="en-US" sz="1000">
                <a:solidFill>
                  <a:schemeClr val="dk1"/>
                </a:solidFill>
                <a:latin typeface="Assistant"/>
                <a:ea typeface="Assistant"/>
                <a:cs typeface="Assistant"/>
                <a:sym typeface="Assistant"/>
              </a:rPr>
              <a:t>מחבלים שהסתתרו בתוך בתי ספר נכנעו ונעצרו על ידי הכוחות.</a:t>
            </a:r>
            <a:endParaRPr b="1"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כוחות צק"ח 4</a:t>
            </a:r>
            <a:r>
              <a:rPr lang="en-US" sz="1000">
                <a:solidFill>
                  <a:schemeClr val="dk1"/>
                </a:solidFill>
                <a:latin typeface="Assistant"/>
                <a:ea typeface="Assistant"/>
                <a:cs typeface="Assistant"/>
                <a:sym typeface="Assistant"/>
              </a:rPr>
              <a:t> פשטו אתמול על שורת דירות מבצעיות </a:t>
            </a:r>
            <a:r>
              <a:rPr b="1" lang="en-US" sz="1000">
                <a:solidFill>
                  <a:schemeClr val="dk1"/>
                </a:solidFill>
                <a:latin typeface="Assistant"/>
                <a:ea typeface="Assistant"/>
                <a:cs typeface="Assistant"/>
                <a:sym typeface="Assistant"/>
              </a:rPr>
              <a:t>במרחב חאן יונס</a:t>
            </a:r>
            <a:r>
              <a:rPr lang="en-US" sz="1000">
                <a:solidFill>
                  <a:schemeClr val="dk1"/>
                </a:solidFill>
                <a:latin typeface="Assistant"/>
                <a:ea typeface="Assistant"/>
                <a:cs typeface="Assistant"/>
                <a:sym typeface="Assistant"/>
              </a:rPr>
              <a:t>. הלוחמים מצאו בדירות אמצעי לחימה רבים ותשתיות תת-קרקעיות ששימשו את המחבלים.</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לוחמי המילואים של צק"ח 551 </a:t>
            </a:r>
            <a:r>
              <a:rPr lang="en-US" sz="1000">
                <a:solidFill>
                  <a:schemeClr val="dk1"/>
                </a:solidFill>
                <a:latin typeface="Assistant"/>
                <a:ea typeface="Assistant"/>
                <a:cs typeface="Assistant"/>
                <a:sym typeface="Assistant"/>
              </a:rPr>
              <a:t>זיהו תנועה של מספר מחבלי חמאס על גג של מבנה שממנו בוצע ירי לעבר הכוחות במרחב ג׳באליה. </a:t>
            </a:r>
            <a:r>
              <a:rPr b="1" lang="en-US" sz="1000">
                <a:solidFill>
                  <a:schemeClr val="dk1"/>
                </a:solidFill>
                <a:latin typeface="Assistant"/>
                <a:ea typeface="Assistant"/>
                <a:cs typeface="Assistant"/>
                <a:sym typeface="Assistant"/>
              </a:rPr>
              <a:t>הכוחות הכווינו כלי טיס של חיל האוויר, שתקף והשמיד את המבנה.</a:t>
            </a:r>
            <a:endParaRPr b="1"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אמש, </a:t>
            </a:r>
            <a:r>
              <a:rPr b="1" lang="en-US" sz="1000">
                <a:solidFill>
                  <a:schemeClr val="dk1"/>
                </a:solidFill>
                <a:latin typeface="Assistant"/>
                <a:ea typeface="Assistant"/>
                <a:cs typeface="Assistant"/>
                <a:sym typeface="Assistant"/>
              </a:rPr>
              <a:t>לוחמי יחידת מגלן בשיתוף לוחמי שב"כ</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נלחמו בלב חאן יונס בשכונה בה גדל יחיא סינוואר</a:t>
            </a:r>
            <a:r>
              <a:rPr lang="en-US" sz="1000">
                <a:solidFill>
                  <a:schemeClr val="dk1"/>
                </a:solidFill>
                <a:latin typeface="Assistant"/>
                <a:ea typeface="Assistant"/>
                <a:cs typeface="Assistant"/>
                <a:sym typeface="Assistant"/>
              </a:rPr>
              <a:t>, ראש הזרוע המדינית של חמאס ברצועת עזה. באחד הקרבות פעלו הלוחמים על הריסות אחד מהבתים בו התגורר בשנים האחרונות. לוחמי הקומנדו חיסלו מחבלים בהיתקלויות, איתרו קנה ארטילרי ארוך טווח ופירים תת קרקעיים. בנוסף, הלוחמים </a:t>
            </a:r>
            <a:r>
              <a:rPr b="1" lang="en-US" sz="1000">
                <a:solidFill>
                  <a:schemeClr val="dk1"/>
                </a:solidFill>
                <a:latin typeface="Assistant"/>
                <a:ea typeface="Assistant"/>
                <a:cs typeface="Assistant"/>
                <a:sym typeface="Assistant"/>
              </a:rPr>
              <a:t>פשטו על ביתו של ראש המערך הרקטי של צפון חטיבת חאן יונס </a:t>
            </a:r>
            <a:r>
              <a:rPr lang="en-US" sz="1000">
                <a:solidFill>
                  <a:schemeClr val="dk1"/>
                </a:solidFill>
                <a:latin typeface="Assistant"/>
                <a:ea typeface="Assistant"/>
                <a:cs typeface="Assistant"/>
                <a:sym typeface="Assistant"/>
              </a:rPr>
              <a:t>ומצאו בו אמל"ח וחומרים מודיעיניים.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br>
              <a:rPr b="1" lang="en-US" sz="1000">
                <a:solidFill>
                  <a:schemeClr val="dk1"/>
                </a:solidFill>
                <a:latin typeface="Assistant"/>
                <a:ea typeface="Assistant"/>
                <a:cs typeface="Assistant"/>
                <a:sym typeface="Assistant"/>
              </a:rPr>
            </a:br>
            <a:r>
              <a:rPr b="1" lang="en-US">
                <a:solidFill>
                  <a:schemeClr val="dk1"/>
                </a:solidFill>
                <a:latin typeface="Assistant"/>
                <a:ea typeface="Assistant"/>
                <a:cs typeface="Assistant"/>
                <a:sym typeface="Assistant"/>
              </a:rPr>
              <a:t>בגזרת הצפון:</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מטוסי קרב של חיל האוויר תקפו שורת מטרות של חיזבאללה</a:t>
            </a:r>
            <a:r>
              <a:rPr lang="en-US" sz="1000">
                <a:solidFill>
                  <a:schemeClr val="dk1"/>
                </a:solidFill>
                <a:latin typeface="Assistant"/>
                <a:ea typeface="Assistant"/>
                <a:cs typeface="Assistant"/>
                <a:sym typeface="Assistant"/>
              </a:rPr>
              <a:t>, ביניהן מבנים צבאיים, עמדות שיגור ותשתיות טרור. כמו כן, בשעות האחרונות זוהו מספר שיגורים משטח לבנון לשטח ישראל.</a:t>
            </a:r>
            <a:r>
              <a:rPr b="1" lang="en-US" sz="1000">
                <a:solidFill>
                  <a:schemeClr val="dk1"/>
                </a:solidFill>
                <a:latin typeface="Assistant"/>
                <a:ea typeface="Assistant"/>
                <a:cs typeface="Assistant"/>
                <a:sym typeface="Assistant"/>
              </a:rPr>
              <a:t> צה"ל תקף בארטילריה בשטח לבנון. </a:t>
            </a:r>
            <a:r>
              <a:rPr lang="en-US" sz="1000">
                <a:solidFill>
                  <a:schemeClr val="dk1"/>
                </a:solidFill>
                <a:latin typeface="Assistant"/>
                <a:ea typeface="Assistant"/>
                <a:cs typeface="Assistant"/>
                <a:sym typeface="Assistant"/>
              </a:rPr>
              <a:t>בנוסף, לוחמי צה"ל תקפו שני חשודים שפעלו במרחב שיגור מוכר של ארגון הטרור חיזבאללה בשטח לבנון.</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לוחמי ההגנה האווירית יירטו כלי טיס עוין שחצה משטח לבנון לשטח ישראל</a:t>
            </a:r>
            <a:r>
              <a:rPr lang="en-US" sz="1000">
                <a:solidFill>
                  <a:schemeClr val="dk1"/>
                </a:solidFill>
                <a:latin typeface="Assistant"/>
                <a:ea typeface="Assistant"/>
                <a:cs typeface="Assistant"/>
                <a:sym typeface="Assistant"/>
              </a:rPr>
              <a:t>. כמו כן, זוהה כלי טיס עוין נוסף שחצה משטח לבנון ונפל באזור הצפון. צה"ל תוקף בארטילריה בשטח לבנון.</a:t>
            </a:r>
            <a:endParaRPr sz="1000">
              <a:solidFill>
                <a:srgbClr val="30323F"/>
              </a:solidFill>
              <a:highlight>
                <a:srgbClr val="F1F6FB"/>
              </a:highlight>
              <a:latin typeface="Assistant"/>
              <a:ea typeface="Assistant"/>
              <a:cs typeface="Assistant"/>
              <a:sym typeface="Assistant"/>
            </a:endParaRPr>
          </a:p>
          <a:p>
            <a:pPr indent="0" lvl="0" marL="0" rtl="1" algn="r">
              <a:lnSpc>
                <a:spcPct val="115000"/>
              </a:lnSpc>
              <a:spcBef>
                <a:spcPts val="0"/>
              </a:spcBef>
              <a:spcAft>
                <a:spcPts val="0"/>
              </a:spcAft>
              <a:buNone/>
            </a:pPr>
            <a:br>
              <a:rPr b="1" lang="en-US" sz="1000">
                <a:solidFill>
                  <a:schemeClr val="dk1"/>
                </a:solidFill>
                <a:latin typeface="Assistant"/>
                <a:ea typeface="Assistant"/>
                <a:cs typeface="Assistant"/>
                <a:sym typeface="Assistant"/>
              </a:rPr>
            </a:br>
            <a:r>
              <a:rPr b="1" lang="en-US" sz="1300">
                <a:solidFill>
                  <a:schemeClr val="dk1"/>
                </a:solidFill>
                <a:latin typeface="Assistant"/>
                <a:ea typeface="Assistant"/>
                <a:cs typeface="Assistant"/>
                <a:sym typeface="Assistant"/>
              </a:rPr>
              <a:t>בגזרת יהודה ושמרון:</a:t>
            </a:r>
            <a:endParaRPr b="1" sz="1300">
              <a:solidFill>
                <a:schemeClr val="dk1"/>
              </a:solidFill>
              <a:latin typeface="Assistant"/>
              <a:ea typeface="Assistant"/>
              <a:cs typeface="Assistant"/>
              <a:sym typeface="Assistant"/>
            </a:endParaRPr>
          </a:p>
          <a:p>
            <a:pPr indent="-285750" lvl="0" marL="457200" rtl="1" algn="just">
              <a:lnSpc>
                <a:spcPct val="115000"/>
              </a:lnSpc>
              <a:spcBef>
                <a:spcPts val="0"/>
              </a:spcBef>
              <a:spcAft>
                <a:spcPts val="0"/>
              </a:spcAft>
              <a:buClr>
                <a:schemeClr val="dk1"/>
              </a:buClr>
              <a:buSzPts val="900"/>
              <a:buFont typeface="Assistant"/>
              <a:buChar char="●"/>
            </a:pPr>
            <a:r>
              <a:rPr lang="en-US" sz="1000">
                <a:solidFill>
                  <a:schemeClr val="dk1"/>
                </a:solidFill>
                <a:latin typeface="Assistant"/>
                <a:ea typeface="Assistant"/>
                <a:cs typeface="Assistant"/>
                <a:sym typeface="Assistant"/>
              </a:rPr>
              <a:t>אמש, </a:t>
            </a:r>
            <a:r>
              <a:rPr b="1" lang="en-US" sz="1000">
                <a:solidFill>
                  <a:schemeClr val="dk1"/>
                </a:solidFill>
                <a:latin typeface="Assistant"/>
                <a:ea typeface="Assistant"/>
                <a:cs typeface="Assistant"/>
                <a:sym typeface="Assistant"/>
              </a:rPr>
              <a:t>סוכל נסיון פיגוע דקירה אל עבר לוחמי צה"ל </a:t>
            </a:r>
            <a:r>
              <a:rPr lang="en-US" sz="1000">
                <a:solidFill>
                  <a:schemeClr val="dk1"/>
                </a:solidFill>
                <a:latin typeface="Assistant"/>
                <a:ea typeface="Assistant"/>
                <a:cs typeface="Assistant"/>
                <a:sym typeface="Assistant"/>
              </a:rPr>
              <a:t>במילואים מגדוד 8109 שפעלו בעמדה צבאית סמוך לעיר שכם שבמרחב חטיבת שומרון. הלוחמים חתרו למגע ופתחו בירי לעבר מחבל שאחז בסכין והתקרב לכוח, המחבל חוסל.</a:t>
            </a:r>
            <a:endParaRPr sz="9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300"/>
              <a:buFont typeface="Arial"/>
              <a:buNone/>
            </a:pPr>
            <a:r>
              <a:rPr b="1" lang="en-US">
                <a:solidFill>
                  <a:schemeClr val="dk1"/>
                </a:solidFill>
                <a:latin typeface="Assistant"/>
                <a:ea typeface="Assistant"/>
                <a:cs typeface="Assistant"/>
                <a:sym typeface="Assistant"/>
              </a:rPr>
              <a:t>אירועים מרכזיים מהימים האחרונים:</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200"/>
              <a:buFont typeface="Arial"/>
              <a:buNone/>
            </a:pPr>
            <a:r>
              <a:rPr b="1" lang="en-US" sz="1200">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בשבוע האחרון </a:t>
            </a:r>
            <a:r>
              <a:rPr b="1" lang="en-US" sz="1000">
                <a:solidFill>
                  <a:schemeClr val="dk1"/>
                </a:solidFill>
                <a:latin typeface="Assistant"/>
                <a:ea typeface="Assistant"/>
                <a:cs typeface="Assistant"/>
                <a:sym typeface="Assistant"/>
              </a:rPr>
              <a:t>התקיימה לחימה משמעותית ברצועת עזה - בחאן יונס, שג'עייה וג'אבליה. </a:t>
            </a:r>
            <a:r>
              <a:rPr lang="en-US" sz="1000">
                <a:solidFill>
                  <a:schemeClr val="dk1"/>
                </a:solidFill>
                <a:latin typeface="Assistant"/>
                <a:ea typeface="Assistant"/>
                <a:cs typeface="Assistant"/>
                <a:sym typeface="Assistant"/>
              </a:rPr>
              <a:t>במסגרת הלחימה, התבצע שיתוף פעולה בין זרועי </a:t>
            </a:r>
            <a:r>
              <a:rPr lang="en-US" sz="1000">
                <a:solidFill>
                  <a:schemeClr val="dk1"/>
                </a:solidFill>
                <a:latin typeface="Assistant"/>
                <a:ea typeface="Assistant"/>
                <a:cs typeface="Assistant"/>
                <a:sym typeface="Assistant"/>
              </a:rPr>
              <a:t>של כוחות היבשה, האוויר והים. שיתוף הפעולה </a:t>
            </a:r>
            <a:r>
              <a:rPr lang="en-US" sz="1000">
                <a:solidFill>
                  <a:schemeClr val="dk1"/>
                </a:solidFill>
                <a:latin typeface="Assistant"/>
                <a:ea typeface="Assistant"/>
                <a:cs typeface="Assistant"/>
                <a:sym typeface="Assistant"/>
              </a:rPr>
              <a:t>הוא אחד המרכיבים הבולטים של הלחימה הנוכחית.</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פיקוד המרכז:</a:t>
            </a:r>
            <a:endParaRPr sz="10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צה"ל פועל בכל רחבי איו"ש </a:t>
            </a:r>
            <a:r>
              <a:rPr b="1" lang="en-US" sz="1000">
                <a:solidFill>
                  <a:schemeClr val="dk1"/>
                </a:solidFill>
                <a:latin typeface="Assistant"/>
                <a:ea typeface="Assistant"/>
                <a:cs typeface="Assistant"/>
                <a:sym typeface="Assistant"/>
              </a:rPr>
              <a:t>לסיכול ומניעת פיגועים</a:t>
            </a:r>
            <a:r>
              <a:rPr lang="en-US" sz="1000">
                <a:solidFill>
                  <a:schemeClr val="dk1"/>
                </a:solidFill>
                <a:latin typeface="Assistant"/>
                <a:ea typeface="Assistant"/>
                <a:cs typeface="Assistant"/>
                <a:sym typeface="Assistant"/>
              </a:rPr>
              <a:t>, הגדודים הלוחמים מבצעים מעצרי מבוקשים ופוגעים בתשתיות טרור. הכוחות מבצעים פעילות </a:t>
            </a:r>
            <a:r>
              <a:rPr lang="en-US" sz="1000">
                <a:solidFill>
                  <a:schemeClr val="dk1"/>
                </a:solidFill>
                <a:latin typeface="Assistant"/>
                <a:ea typeface="Assistant"/>
                <a:cs typeface="Assistant"/>
                <a:sym typeface="Assistant"/>
              </a:rPr>
              <a:t>מבצעית </a:t>
            </a:r>
            <a:r>
              <a:rPr lang="en-US" sz="1000">
                <a:solidFill>
                  <a:schemeClr val="dk1"/>
                </a:solidFill>
                <a:latin typeface="Assistant"/>
                <a:ea typeface="Assistant"/>
                <a:cs typeface="Assistant"/>
                <a:sym typeface="Assistant"/>
              </a:rPr>
              <a:t>משמעותית בג׳נין.</a:t>
            </a:r>
            <a:endParaRPr sz="10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עד כה נעצרו מתחילת המלחמה כ-2,200 מבוקשים בגזרה, כ-1,190 מהם משוייכים לארגון הטרור חמאס.</a:t>
            </a:r>
            <a:endParaRPr b="1"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just">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צה״ל ממשיך לתקוף מטרות צבאיות של חיזבאללה בשיתוף פעולה עם חיל האוויר והיבשה לאורך הגבול, לסכל חוליות אויב ולהגיב לכל אירוע.</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