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drawing1.xml" ContentType="application/vnd.ms-office.drawingml.diagramDrawing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7" r:id="rId2"/>
    <p:sldId id="268" r:id="rId3"/>
    <p:sldId id="260" r:id="rId4"/>
    <p:sldId id="284" r:id="rId5"/>
    <p:sldId id="293" r:id="rId6"/>
    <p:sldId id="292" r:id="rId7"/>
    <p:sldId id="264" r:id="rId8"/>
    <p:sldId id="286" r:id="rId9"/>
    <p:sldId id="297" r:id="rId10"/>
    <p:sldId id="275" r:id="rId11"/>
    <p:sldId id="281" r:id="rId12"/>
    <p:sldId id="294" r:id="rId13"/>
    <p:sldId id="287" r:id="rId14"/>
    <p:sldId id="276" r:id="rId15"/>
    <p:sldId id="288" r:id="rId16"/>
    <p:sldId id="296" r:id="rId17"/>
    <p:sldId id="299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504D"/>
    <a:srgbClr val="ACF4FE"/>
    <a:srgbClr val="60E9FC"/>
    <a:srgbClr val="66FFCC"/>
    <a:srgbClr val="AE9BD5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6693" autoAdjust="0"/>
    <p:restoredTop sz="90295" autoAdjust="0"/>
  </p:normalViewPr>
  <p:slideViewPr>
    <p:cSldViewPr>
      <p:cViewPr>
        <p:scale>
          <a:sx n="90" d="100"/>
          <a:sy n="90" d="100"/>
        </p:scale>
        <p:origin x="-3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FAA57-568B-40F4-AE97-3650F77E3D39}" type="doc">
      <dgm:prSet loTypeId="urn:microsoft.com/office/officeart/2005/8/layout/matrix3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pPr rtl="1"/>
          <a:endParaRPr lang="he-IL"/>
        </a:p>
      </dgm:t>
    </dgm:pt>
    <dgm:pt modelId="{205944EB-8A1F-4B93-9FD0-822AF304EEB2}">
      <dgm:prSet phldrT="[טקסט]" custT="1"/>
      <dgm:spPr>
        <a:solidFill>
          <a:srgbClr val="C0504D">
            <a:alpha val="89804"/>
          </a:srgbClr>
        </a:solidFill>
      </dgm:spPr>
      <dgm:t>
        <a:bodyPr/>
        <a:lstStyle/>
        <a:p>
          <a:pPr rtl="1">
            <a:lnSpc>
              <a:spcPct val="130000"/>
            </a:lnSpc>
          </a:pPr>
          <a:r>
            <a:rPr lang="he-IL" sz="1600" dirty="0" smtClean="0">
              <a:latin typeface="David" pitchFamily="34" charset="-79"/>
              <a:cs typeface="David" pitchFamily="34" charset="-79"/>
            </a:rPr>
            <a:t>בהתאם להערכה הראשונית </a:t>
          </a:r>
          <a:r>
            <a:rPr lang="he-IL" sz="1600" b="1" dirty="0" smtClean="0">
              <a:latin typeface="David" pitchFamily="34" charset="-79"/>
              <a:cs typeface="David" pitchFamily="34" charset="-79"/>
            </a:rPr>
            <a:t>מונחתת ע"י הארטילריה והיחידות המסייעות מכת אש מאסיבית אך מדויקת מאוד</a:t>
          </a:r>
          <a:r>
            <a:rPr lang="he-IL" sz="1600" dirty="0" smtClean="0">
              <a:latin typeface="David" pitchFamily="34" charset="-79"/>
              <a:cs typeface="David" pitchFamily="34" charset="-79"/>
            </a:rPr>
            <a:t>, שתוכננה מראש לאירוע מסוג זה ומטרתה חסימת דרכי הנסיגה של החוליה החוטפת.</a:t>
          </a:r>
        </a:p>
      </dgm:t>
    </dgm:pt>
    <dgm:pt modelId="{1443EAAB-397D-40BB-A707-E5C3405B206B}" type="parTrans" cxnId="{7D11CD57-4C93-45A6-BD4E-7E5CD818AF01}">
      <dgm:prSet/>
      <dgm:spPr/>
      <dgm:t>
        <a:bodyPr/>
        <a:lstStyle/>
        <a:p>
          <a:pPr rtl="1"/>
          <a:endParaRPr lang="he-IL"/>
        </a:p>
      </dgm:t>
    </dgm:pt>
    <dgm:pt modelId="{E8BC6CA6-1074-4E66-9160-528B8DFBF2C8}" type="sibTrans" cxnId="{7D11CD57-4C93-45A6-BD4E-7E5CD818AF01}">
      <dgm:prSet/>
      <dgm:spPr/>
      <dgm:t>
        <a:bodyPr/>
        <a:lstStyle/>
        <a:p>
          <a:pPr rtl="1"/>
          <a:endParaRPr lang="he-IL"/>
        </a:p>
      </dgm:t>
    </dgm:pt>
    <dgm:pt modelId="{333A1CD5-5DC9-4745-BE65-E3B7D7B6505E}">
      <dgm:prSet phldrT="[טקסט]" custT="1"/>
      <dgm:spPr>
        <a:solidFill>
          <a:srgbClr val="C0504D">
            <a:alpha val="89804"/>
          </a:srgbClr>
        </a:solidFill>
      </dgm:spPr>
      <dgm:t>
        <a:bodyPr/>
        <a:lstStyle/>
        <a:p>
          <a:pPr rtl="1">
            <a:lnSpc>
              <a:spcPct val="150000"/>
            </a:lnSpc>
          </a:pPr>
          <a:r>
            <a:rPr lang="he-IL" sz="1600" b="1" dirty="0" smtClean="0">
              <a:latin typeface="David" pitchFamily="34" charset="-79"/>
              <a:cs typeface="David" pitchFamily="34" charset="-79"/>
            </a:rPr>
            <a:t>סא"ל דהן, מג"ד הטנקים, וסגנו, הובילו את אנשיהם בבהילות בדרך לא מטוהרת</a:t>
          </a:r>
          <a:r>
            <a:rPr lang="he-IL" sz="1600" dirty="0" smtClean="0">
              <a:latin typeface="David" pitchFamily="34" charset="-79"/>
              <a:cs typeface="David" pitchFamily="34" charset="-79"/>
            </a:rPr>
            <a:t>, במשך 13 ק"מ בשטח אויב כשהם בראש, עד שהגיעו לעורף האויב.</a:t>
          </a:r>
          <a:endParaRPr lang="he-IL" sz="1600" dirty="0">
            <a:latin typeface="David" pitchFamily="34" charset="-79"/>
            <a:cs typeface="David" pitchFamily="34" charset="-79"/>
          </a:endParaRPr>
        </a:p>
      </dgm:t>
    </dgm:pt>
    <dgm:pt modelId="{B81230E0-67F9-45B5-A238-B8B44E895235}" type="parTrans" cxnId="{CAE11842-38B5-4B65-BEF3-8890A7D28F79}">
      <dgm:prSet/>
      <dgm:spPr/>
      <dgm:t>
        <a:bodyPr/>
        <a:lstStyle/>
        <a:p>
          <a:pPr rtl="1"/>
          <a:endParaRPr lang="he-IL"/>
        </a:p>
      </dgm:t>
    </dgm:pt>
    <dgm:pt modelId="{4529B692-527D-4C54-A391-46D7B676E149}" type="sibTrans" cxnId="{CAE11842-38B5-4B65-BEF3-8890A7D28F79}">
      <dgm:prSet/>
      <dgm:spPr/>
      <dgm:t>
        <a:bodyPr/>
        <a:lstStyle/>
        <a:p>
          <a:pPr rtl="1"/>
          <a:endParaRPr lang="he-IL"/>
        </a:p>
      </dgm:t>
    </dgm:pt>
    <dgm:pt modelId="{0894F1E9-017C-4E2B-AE48-40A9EEC37190}">
      <dgm:prSet phldrT="[טקסט]" custT="1"/>
      <dgm:spPr>
        <a:solidFill>
          <a:srgbClr val="C0504D">
            <a:alpha val="89804"/>
          </a:srgbClr>
        </a:solidFill>
      </dgm:spPr>
      <dgm:t>
        <a:bodyPr/>
        <a:lstStyle/>
        <a:p>
          <a:pPr rtl="1">
            <a:lnSpc>
              <a:spcPct val="150000"/>
            </a:lnSpc>
          </a:pPr>
          <a:r>
            <a:rPr lang="he-IL" sz="1600" dirty="0" smtClean="0">
              <a:solidFill>
                <a:schemeClr val="bg1"/>
              </a:solidFill>
              <a:latin typeface="David" pitchFamily="34" charset="-79"/>
              <a:cs typeface="David" pitchFamily="34" charset="-79"/>
            </a:rPr>
            <a:t>כתוצאה מהירי נגרם לאויב הרס רב. לוחמי "צבר" </a:t>
          </a:r>
          <a:r>
            <a:rPr lang="he-IL" sz="1600" b="1" dirty="0" smtClean="0">
              <a:solidFill>
                <a:schemeClr val="bg1"/>
              </a:solidFill>
              <a:latin typeface="David" pitchFamily="34" charset="-79"/>
              <a:cs typeface="David" pitchFamily="34" charset="-79"/>
            </a:rPr>
            <a:t>נתקלו במחבלים שנכנעו</a:t>
          </a:r>
          <a:r>
            <a:rPr lang="he-IL" sz="1600" dirty="0" smtClean="0">
              <a:solidFill>
                <a:schemeClr val="bg1"/>
              </a:solidFill>
              <a:latin typeface="David" pitchFamily="34" charset="-79"/>
              <a:cs typeface="David" pitchFamily="34" charset="-79"/>
            </a:rPr>
            <a:t>.</a:t>
          </a:r>
        </a:p>
      </dgm:t>
    </dgm:pt>
    <dgm:pt modelId="{3B731424-EF1A-467D-9116-9433AF6A6B74}" type="parTrans" cxnId="{FA0B6D1A-722C-4D81-91B8-4EB3D751890E}">
      <dgm:prSet/>
      <dgm:spPr/>
      <dgm:t>
        <a:bodyPr/>
        <a:lstStyle/>
        <a:p>
          <a:pPr rtl="1"/>
          <a:endParaRPr lang="he-IL"/>
        </a:p>
      </dgm:t>
    </dgm:pt>
    <dgm:pt modelId="{6AF9F0E4-64AC-41F5-AA30-F6BFD6FB3E53}" type="sibTrans" cxnId="{FA0B6D1A-722C-4D81-91B8-4EB3D751890E}">
      <dgm:prSet/>
      <dgm:spPr/>
      <dgm:t>
        <a:bodyPr/>
        <a:lstStyle/>
        <a:p>
          <a:pPr rtl="1"/>
          <a:endParaRPr lang="he-IL"/>
        </a:p>
      </dgm:t>
    </dgm:pt>
    <dgm:pt modelId="{3F3AFBC7-5BB8-4E71-A6EF-2F45AFDB23E5}">
      <dgm:prSet phldrT="[טקסט]" custT="1"/>
      <dgm:spPr>
        <a:solidFill>
          <a:srgbClr val="C0504D">
            <a:alpha val="89804"/>
          </a:srgbClr>
        </a:solidFill>
      </dgm:spPr>
      <dgm:t>
        <a:bodyPr/>
        <a:lstStyle/>
        <a:p>
          <a:pPr rtl="1">
            <a:lnSpc>
              <a:spcPct val="150000"/>
            </a:lnSpc>
          </a:pPr>
          <a:r>
            <a:rPr lang="he-IL" sz="1600" dirty="0" smtClean="0">
              <a:solidFill>
                <a:schemeClr val="bg1"/>
              </a:solidFill>
              <a:latin typeface="David" pitchFamily="34" charset="-79"/>
              <a:cs typeface="David" pitchFamily="34" charset="-79"/>
            </a:rPr>
            <a:t>כדי למנוע פגיעה הדדית של כוחות לוחמים זה בזה, קיבל </a:t>
          </a:r>
          <a:r>
            <a:rPr lang="he-IL" sz="1600" b="1" dirty="0" smtClean="0">
              <a:solidFill>
                <a:schemeClr val="bg1"/>
              </a:solidFill>
              <a:latin typeface="David" pitchFamily="34" charset="-79"/>
              <a:cs typeface="David" pitchFamily="34" charset="-79"/>
            </a:rPr>
            <a:t>מערך התקשוב </a:t>
          </a:r>
          <a:r>
            <a:rPr lang="he-IL" sz="1600" dirty="0" smtClean="0">
              <a:solidFill>
                <a:schemeClr val="bg1"/>
              </a:solidFill>
              <a:latin typeface="David" pitchFamily="34" charset="-79"/>
              <a:cs typeface="David" pitchFamily="34" charset="-79"/>
            </a:rPr>
            <a:t>מטוס ממסר שטס לאורך כל שעות הלחימה והפך את התקשורת לקלה וזמינה.</a:t>
          </a:r>
        </a:p>
      </dgm:t>
    </dgm:pt>
    <dgm:pt modelId="{5F7C2C34-3C15-4DE8-82A3-94CD87005ACB}" type="parTrans" cxnId="{07AAAAAB-6B6D-43B6-9186-21A71F483E7A}">
      <dgm:prSet/>
      <dgm:spPr/>
      <dgm:t>
        <a:bodyPr/>
        <a:lstStyle/>
        <a:p>
          <a:pPr rtl="1"/>
          <a:endParaRPr lang="he-IL"/>
        </a:p>
      </dgm:t>
    </dgm:pt>
    <dgm:pt modelId="{4C4AB8CB-2F33-4D7A-BE39-F5E30612D6FE}" type="sibTrans" cxnId="{07AAAAAB-6B6D-43B6-9186-21A71F483E7A}">
      <dgm:prSet/>
      <dgm:spPr/>
      <dgm:t>
        <a:bodyPr/>
        <a:lstStyle/>
        <a:p>
          <a:pPr rtl="1"/>
          <a:endParaRPr lang="he-IL"/>
        </a:p>
      </dgm:t>
    </dgm:pt>
    <dgm:pt modelId="{7F868ED5-9144-436B-9A75-948B7B8A154F}">
      <dgm:prSet/>
      <dgm:spPr/>
      <dgm:t>
        <a:bodyPr/>
        <a:lstStyle/>
        <a:p>
          <a:pPr rtl="1"/>
          <a:endParaRPr lang="he-IL"/>
        </a:p>
      </dgm:t>
    </dgm:pt>
    <dgm:pt modelId="{BE84C684-3330-43B3-9341-BB4075E70704}" type="parTrans" cxnId="{1864A6F9-EE83-4602-ABA8-6E405ECE082A}">
      <dgm:prSet/>
      <dgm:spPr/>
      <dgm:t>
        <a:bodyPr/>
        <a:lstStyle/>
        <a:p>
          <a:pPr rtl="1"/>
          <a:endParaRPr lang="he-IL"/>
        </a:p>
      </dgm:t>
    </dgm:pt>
    <dgm:pt modelId="{FD28EF89-3F64-45EA-BD8A-1A6668164F6E}" type="sibTrans" cxnId="{1864A6F9-EE83-4602-ABA8-6E405ECE082A}">
      <dgm:prSet/>
      <dgm:spPr/>
      <dgm:t>
        <a:bodyPr/>
        <a:lstStyle/>
        <a:p>
          <a:pPr rtl="1"/>
          <a:endParaRPr lang="he-IL"/>
        </a:p>
      </dgm:t>
    </dgm:pt>
    <dgm:pt modelId="{D86BC859-AC82-4F00-BCDD-ADCDB8F973AD}" type="pres">
      <dgm:prSet presAssocID="{C43FAA57-568B-40F4-AE97-3650F77E3D3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B427371C-DCBA-4EF1-BB55-900DA858A1CD}" type="pres">
      <dgm:prSet presAssocID="{C43FAA57-568B-40F4-AE97-3650F77E3D39}" presName="diamond" presStyleLbl="bgShp" presStyleIdx="0" presStyleCnt="1" custLinFactNeighborY="1954"/>
      <dgm:spPr/>
      <dgm:t>
        <a:bodyPr/>
        <a:lstStyle/>
        <a:p>
          <a:pPr rtl="1"/>
          <a:endParaRPr lang="he-IL"/>
        </a:p>
      </dgm:t>
    </dgm:pt>
    <dgm:pt modelId="{2E2A68C6-AAC9-43C3-9D01-D9AF271D9E3E}" type="pres">
      <dgm:prSet presAssocID="{C43FAA57-568B-40F4-AE97-3650F77E3D39}" presName="quad1" presStyleLbl="node1" presStyleIdx="0" presStyleCnt="4" custScaleX="240201" custScaleY="85659" custLinFactNeighborX="-85072" custLinFactNeighborY="-23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B64BDEE-2018-4740-8A6F-74C1FD3FC970}" type="pres">
      <dgm:prSet presAssocID="{C43FAA57-568B-40F4-AE97-3650F77E3D39}" presName="quad2" presStyleLbl="node1" presStyleIdx="1" presStyleCnt="4" custScaleX="228783" custScaleY="82976" custLinFactNeighborX="84439" custLinFactNeighborY="-23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FFA3BE3-888F-4EEC-AD7D-3CA3F375BA23}" type="pres">
      <dgm:prSet presAssocID="{C43FAA57-568B-40F4-AE97-3650F77E3D39}" presName="quad3" presStyleLbl="node1" presStyleIdx="2" presStyleCnt="4" custScaleX="237013" custScaleY="92278" custLinFactNeighborX="-87662" custLinFactNeighborY="-6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8F846D4-35B0-494A-8751-0F000D2BCAF5}" type="pres">
      <dgm:prSet presAssocID="{C43FAA57-568B-40F4-AE97-3650F77E3D39}" presName="quad4" presStyleLbl="node1" presStyleIdx="3" presStyleCnt="4" custScaleX="227604" custScaleY="89304" custLinFactNeighborX="79886" custLinFactNeighborY="-6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A0B6D1A-722C-4D81-91B8-4EB3D751890E}" srcId="{C43FAA57-568B-40F4-AE97-3650F77E3D39}" destId="{0894F1E9-017C-4E2B-AE48-40A9EEC37190}" srcOrd="2" destOrd="0" parTransId="{3B731424-EF1A-467D-9116-9433AF6A6B74}" sibTransId="{6AF9F0E4-64AC-41F5-AA30-F6BFD6FB3E53}"/>
    <dgm:cxn modelId="{CAE11842-38B5-4B65-BEF3-8890A7D28F79}" srcId="{C43FAA57-568B-40F4-AE97-3650F77E3D39}" destId="{333A1CD5-5DC9-4745-BE65-E3B7D7B6505E}" srcOrd="1" destOrd="0" parTransId="{B81230E0-67F9-45B5-A238-B8B44E895235}" sibTransId="{4529B692-527D-4C54-A391-46D7B676E149}"/>
    <dgm:cxn modelId="{07AAAAAB-6B6D-43B6-9186-21A71F483E7A}" srcId="{C43FAA57-568B-40F4-AE97-3650F77E3D39}" destId="{3F3AFBC7-5BB8-4E71-A6EF-2F45AFDB23E5}" srcOrd="3" destOrd="0" parTransId="{5F7C2C34-3C15-4DE8-82A3-94CD87005ACB}" sibTransId="{4C4AB8CB-2F33-4D7A-BE39-F5E30612D6FE}"/>
    <dgm:cxn modelId="{E171DA3F-3D5B-40B7-92F1-DF6AFAEE658F}" type="presOf" srcId="{C43FAA57-568B-40F4-AE97-3650F77E3D39}" destId="{D86BC859-AC82-4F00-BCDD-ADCDB8F973AD}" srcOrd="0" destOrd="0" presId="urn:microsoft.com/office/officeart/2005/8/layout/matrix3"/>
    <dgm:cxn modelId="{0599B744-0775-4937-BD64-81853814D5B4}" type="presOf" srcId="{3F3AFBC7-5BB8-4E71-A6EF-2F45AFDB23E5}" destId="{C8F846D4-35B0-494A-8751-0F000D2BCAF5}" srcOrd="0" destOrd="0" presId="urn:microsoft.com/office/officeart/2005/8/layout/matrix3"/>
    <dgm:cxn modelId="{1E28AED3-9978-44C1-8931-26BD66B2C1FB}" type="presOf" srcId="{0894F1E9-017C-4E2B-AE48-40A9EEC37190}" destId="{5FFA3BE3-888F-4EEC-AD7D-3CA3F375BA23}" srcOrd="0" destOrd="0" presId="urn:microsoft.com/office/officeart/2005/8/layout/matrix3"/>
    <dgm:cxn modelId="{359826D1-8FE0-429F-9EC6-65B8F37EA8D9}" type="presOf" srcId="{205944EB-8A1F-4B93-9FD0-822AF304EEB2}" destId="{2E2A68C6-AAC9-43C3-9D01-D9AF271D9E3E}" srcOrd="0" destOrd="0" presId="urn:microsoft.com/office/officeart/2005/8/layout/matrix3"/>
    <dgm:cxn modelId="{1864A6F9-EE83-4602-ABA8-6E405ECE082A}" srcId="{C43FAA57-568B-40F4-AE97-3650F77E3D39}" destId="{7F868ED5-9144-436B-9A75-948B7B8A154F}" srcOrd="4" destOrd="0" parTransId="{BE84C684-3330-43B3-9341-BB4075E70704}" sibTransId="{FD28EF89-3F64-45EA-BD8A-1A6668164F6E}"/>
    <dgm:cxn modelId="{C9A644FE-EA8E-47E1-9E98-643B602CB065}" type="presOf" srcId="{333A1CD5-5DC9-4745-BE65-E3B7D7B6505E}" destId="{FB64BDEE-2018-4740-8A6F-74C1FD3FC970}" srcOrd="0" destOrd="0" presId="urn:microsoft.com/office/officeart/2005/8/layout/matrix3"/>
    <dgm:cxn modelId="{7D11CD57-4C93-45A6-BD4E-7E5CD818AF01}" srcId="{C43FAA57-568B-40F4-AE97-3650F77E3D39}" destId="{205944EB-8A1F-4B93-9FD0-822AF304EEB2}" srcOrd="0" destOrd="0" parTransId="{1443EAAB-397D-40BB-A707-E5C3405B206B}" sibTransId="{E8BC6CA6-1074-4E66-9160-528B8DFBF2C8}"/>
    <dgm:cxn modelId="{82224B45-F7C9-427B-9B98-89DA2E0E6C2D}" type="presParOf" srcId="{D86BC859-AC82-4F00-BCDD-ADCDB8F973AD}" destId="{B427371C-DCBA-4EF1-BB55-900DA858A1CD}" srcOrd="0" destOrd="0" presId="urn:microsoft.com/office/officeart/2005/8/layout/matrix3"/>
    <dgm:cxn modelId="{32F225AA-69BE-4D4C-9CC5-4D6D963302E7}" type="presParOf" srcId="{D86BC859-AC82-4F00-BCDD-ADCDB8F973AD}" destId="{2E2A68C6-AAC9-43C3-9D01-D9AF271D9E3E}" srcOrd="1" destOrd="0" presId="urn:microsoft.com/office/officeart/2005/8/layout/matrix3"/>
    <dgm:cxn modelId="{068D6791-1218-4B5F-996F-D0B57AC6BE69}" type="presParOf" srcId="{D86BC859-AC82-4F00-BCDD-ADCDB8F973AD}" destId="{FB64BDEE-2018-4740-8A6F-74C1FD3FC970}" srcOrd="2" destOrd="0" presId="urn:microsoft.com/office/officeart/2005/8/layout/matrix3"/>
    <dgm:cxn modelId="{7E75BD3C-E303-43D2-89EB-2EBA08AC8707}" type="presParOf" srcId="{D86BC859-AC82-4F00-BCDD-ADCDB8F973AD}" destId="{5FFA3BE3-888F-4EEC-AD7D-3CA3F375BA23}" srcOrd="3" destOrd="0" presId="urn:microsoft.com/office/officeart/2005/8/layout/matrix3"/>
    <dgm:cxn modelId="{B7113500-F523-4882-8139-712BDFC4613A}" type="presParOf" srcId="{D86BC859-AC82-4F00-BCDD-ADCDB8F973AD}" destId="{C8F846D4-35B0-494A-8751-0F000D2BCAF5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27371C-DCBA-4EF1-BB55-900DA858A1CD}">
      <dsp:nvSpPr>
        <dsp:cNvPr id="0" name=""/>
        <dsp:cNvSpPr/>
      </dsp:nvSpPr>
      <dsp:spPr>
        <a:xfrm>
          <a:off x="2296243" y="0"/>
          <a:ext cx="4064000" cy="4064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A68C6-AAC9-43C3-9D01-D9AF271D9E3E}">
      <dsp:nvSpPr>
        <dsp:cNvPr id="0" name=""/>
        <dsp:cNvSpPr/>
      </dsp:nvSpPr>
      <dsp:spPr>
        <a:xfrm>
          <a:off x="109252" y="277779"/>
          <a:ext cx="3807089" cy="135766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latin typeface="David" pitchFamily="34" charset="-79"/>
              <a:cs typeface="David" pitchFamily="34" charset="-79"/>
            </a:rPr>
            <a:t>בהתאם להערכה הראשונית </a:t>
          </a:r>
          <a:r>
            <a:rPr lang="he-IL" sz="1600" b="1" kern="1200" dirty="0" smtClean="0">
              <a:latin typeface="David" pitchFamily="34" charset="-79"/>
              <a:cs typeface="David" pitchFamily="34" charset="-79"/>
            </a:rPr>
            <a:t>מונחתת ע"י הארטילריה והיחידות המסייעות מכת אש מאסיבית אך מדויקת מאוד</a:t>
          </a:r>
          <a:r>
            <a:rPr lang="he-IL" sz="1600" kern="1200" dirty="0" smtClean="0">
              <a:latin typeface="David" pitchFamily="34" charset="-79"/>
              <a:cs typeface="David" pitchFamily="34" charset="-79"/>
            </a:rPr>
            <a:t>, שתוכננה מראש לאירוע מסוג זה ומטרתה חסימת דרכי הנסיגה של החוליה החוטפת.</a:t>
          </a:r>
        </a:p>
      </dsp:txBody>
      <dsp:txXfrm>
        <a:off x="109252" y="277779"/>
        <a:ext cx="3807089" cy="1357660"/>
      </dsp:txXfrm>
    </dsp:sp>
    <dsp:sp modelId="{FB64BDEE-2018-4740-8A6F-74C1FD3FC970}">
      <dsp:nvSpPr>
        <dsp:cNvPr id="0" name=""/>
        <dsp:cNvSpPr/>
      </dsp:nvSpPr>
      <dsp:spPr>
        <a:xfrm>
          <a:off x="4572037" y="349229"/>
          <a:ext cx="3626119" cy="131513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latin typeface="David" pitchFamily="34" charset="-79"/>
              <a:cs typeface="David" pitchFamily="34" charset="-79"/>
            </a:rPr>
            <a:t>סא"ל דהן, מג"ד הטנקים, וסגנו, הובילו את אנשיהם בבהילות בדרך לא מטוהרת</a:t>
          </a:r>
          <a:r>
            <a:rPr lang="he-IL" sz="1600" kern="1200" dirty="0" smtClean="0">
              <a:latin typeface="David" pitchFamily="34" charset="-79"/>
              <a:cs typeface="David" pitchFamily="34" charset="-79"/>
            </a:rPr>
            <a:t>, במשך 13 ק"מ בשטח אויב כשהם בראש, עד שהגיעו לעורף האויב.</a:t>
          </a:r>
          <a:endParaRPr lang="he-IL" sz="1600" kern="1200" dirty="0">
            <a:latin typeface="David" pitchFamily="34" charset="-79"/>
            <a:cs typeface="David" pitchFamily="34" charset="-79"/>
          </a:endParaRPr>
        </a:p>
      </dsp:txBody>
      <dsp:txXfrm>
        <a:off x="4572037" y="349229"/>
        <a:ext cx="3626119" cy="1315136"/>
      </dsp:txXfrm>
    </dsp:sp>
    <dsp:sp modelId="{5FFA3BE3-888F-4EEC-AD7D-3CA3F375BA23}">
      <dsp:nvSpPr>
        <dsp:cNvPr id="0" name=""/>
        <dsp:cNvSpPr/>
      </dsp:nvSpPr>
      <dsp:spPr>
        <a:xfrm>
          <a:off x="101097" y="2037121"/>
          <a:ext cx="3756561" cy="137292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bg1"/>
              </a:solidFill>
              <a:latin typeface="David" pitchFamily="34" charset="-79"/>
              <a:cs typeface="David" pitchFamily="34" charset="-79"/>
            </a:rPr>
            <a:t>כתוצאה מהירי נגרם לאויב הרס רב. לוחמי "צבר" </a:t>
          </a:r>
          <a:r>
            <a:rPr lang="he-IL" sz="1600" b="1" kern="1200" dirty="0" smtClean="0">
              <a:solidFill>
                <a:schemeClr val="bg1"/>
              </a:solidFill>
              <a:latin typeface="David" pitchFamily="34" charset="-79"/>
              <a:cs typeface="David" pitchFamily="34" charset="-79"/>
            </a:rPr>
            <a:t>נתקלו במחבלים שנכנעו</a:t>
          </a:r>
          <a:r>
            <a:rPr lang="he-IL" sz="1600" kern="1200" dirty="0" smtClean="0">
              <a:solidFill>
                <a:schemeClr val="bg1"/>
              </a:solidFill>
              <a:latin typeface="David" pitchFamily="34" charset="-79"/>
              <a:cs typeface="David" pitchFamily="34" charset="-79"/>
            </a:rPr>
            <a:t>.</a:t>
          </a:r>
        </a:p>
      </dsp:txBody>
      <dsp:txXfrm>
        <a:off x="101097" y="2037121"/>
        <a:ext cx="3756561" cy="1372924"/>
      </dsp:txXfrm>
    </dsp:sp>
    <dsp:sp modelId="{C8F846D4-35B0-494A-8751-0F000D2BCAF5}">
      <dsp:nvSpPr>
        <dsp:cNvPr id="0" name=""/>
        <dsp:cNvSpPr/>
      </dsp:nvSpPr>
      <dsp:spPr>
        <a:xfrm>
          <a:off x="4559365" y="1992299"/>
          <a:ext cx="3607432" cy="141543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bg1"/>
              </a:solidFill>
              <a:latin typeface="David" pitchFamily="34" charset="-79"/>
              <a:cs typeface="David" pitchFamily="34" charset="-79"/>
            </a:rPr>
            <a:t>כדי למנוע פגיעה הדדית של כוחות לוחמים זה בזה, קיבל </a:t>
          </a:r>
          <a:r>
            <a:rPr lang="he-IL" sz="1600" b="1" kern="1200" dirty="0" smtClean="0">
              <a:solidFill>
                <a:schemeClr val="bg1"/>
              </a:solidFill>
              <a:latin typeface="David" pitchFamily="34" charset="-79"/>
              <a:cs typeface="David" pitchFamily="34" charset="-79"/>
            </a:rPr>
            <a:t>מערך התקשוב </a:t>
          </a:r>
          <a:r>
            <a:rPr lang="he-IL" sz="1600" kern="1200" dirty="0" smtClean="0">
              <a:solidFill>
                <a:schemeClr val="bg1"/>
              </a:solidFill>
              <a:latin typeface="David" pitchFamily="34" charset="-79"/>
              <a:cs typeface="David" pitchFamily="34" charset="-79"/>
            </a:rPr>
            <a:t>מטוס ממסר שטס לאורך כל שעות הלחימה והפך את התקשורת לקלה וזמינה.</a:t>
          </a:r>
        </a:p>
      </dsp:txBody>
      <dsp:txXfrm>
        <a:off x="4559365" y="1992299"/>
        <a:ext cx="3607432" cy="1415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0D993C-CE4D-487A-9767-05D66672D83B}" type="datetimeFigureOut">
              <a:rPr lang="he-IL" smtClean="0"/>
              <a:pPr/>
              <a:t>ה'/אב/תשע"ו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8652095-C11E-4F7D-B34B-A800165DEE6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הרקע</a:t>
            </a:r>
            <a:r>
              <a:rPr lang="he-IL" sz="1400" u="sng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למערכה- תמונות</a:t>
            </a:r>
            <a:r>
              <a:rPr lang="he-IL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:</a:t>
            </a:r>
          </a:p>
          <a:p>
            <a:endParaRPr lang="he-IL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sz="140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עליית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גנרל א- סיסי </a:t>
            </a:r>
            <a:r>
              <a:rPr lang="he-IL" sz="140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לשלטון ופגיעה בתשתיות החמאס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40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חמאס- הקמת ממשלת אחדות עם הרשות הפלסטינית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(אבו מאזן- פת"ח, אסמאעיל הניה- חמאס)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שלושת החטופים והיציאה למבצע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"שובו אחים"</a:t>
            </a:r>
            <a:endParaRPr lang="he-IL" sz="1400" b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גילוי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מצבורי נשק גדולים ופירים תת קרקעיים </a:t>
            </a: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ע"י לוחמי </a:t>
            </a:r>
            <a:r>
              <a:rPr lang="he-IL" sz="1400" b="1" u="none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יהל"ם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1400" b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תחילת שיגור רקטות</a:t>
            </a: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מרצועת עזה לעבר ישראל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(יירוט הרקטות ע"י כיפת ברזל)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r>
              <a:rPr lang="he-IL" sz="1400" b="1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יידוי אבנים: </a:t>
            </a: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מהומות במזרח בירושלים בעקבות רצח הנער הערבי מוחמד אבו </a:t>
            </a:r>
            <a:r>
              <a:rPr lang="he-IL" sz="1400" b="0" u="none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ח'דיר</a:t>
            </a:r>
            <a:r>
              <a:rPr lang="he-IL" sz="1400" b="0" u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ז"ל</a:t>
            </a:r>
            <a:endParaRPr lang="he-IL" sz="14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marL="514350" indent="-514350">
              <a:buFont typeface="+mj-lt"/>
              <a:buNone/>
            </a:pPr>
            <a:r>
              <a:rPr lang="he-IL" sz="1200" dirty="0" smtClean="0">
                <a:latin typeface="David" pitchFamily="34" charset="-79"/>
                <a:cs typeface="David" pitchFamily="34" charset="-79"/>
              </a:rPr>
              <a:t>7.     תחילת מערכת</a:t>
            </a:r>
            <a:r>
              <a:rPr lang="he-IL" sz="1200" baseline="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200" b="1" baseline="0" dirty="0" smtClean="0">
                <a:latin typeface="David" pitchFamily="34" charset="-79"/>
                <a:cs typeface="David" pitchFamily="34" charset="-79"/>
              </a:rPr>
              <a:t>"צוק איתן"</a:t>
            </a:r>
            <a:endParaRPr lang="he-IL" sz="1200" b="1" dirty="0" smtClean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מאפייני האויב- תמונות:</a:t>
            </a:r>
          </a:p>
          <a:p>
            <a:endParaRPr lang="he-IL" sz="1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sz="1200" b="1" dirty="0" smtClean="0">
                <a:latin typeface="David" pitchFamily="34" charset="-79"/>
                <a:cs typeface="David" pitchFamily="34" charset="-79"/>
              </a:rPr>
              <a:t>גדודי עז</a:t>
            </a:r>
            <a:r>
              <a:rPr lang="he-IL" sz="1200" b="1" baseline="0" dirty="0" smtClean="0">
                <a:latin typeface="David" pitchFamily="34" charset="-79"/>
                <a:cs typeface="David" pitchFamily="34" charset="-79"/>
              </a:rPr>
              <a:t> א-דין אל-קסאם</a:t>
            </a:r>
            <a:r>
              <a:rPr lang="he-IL" sz="1200" b="0" baseline="0" dirty="0" smtClean="0">
                <a:latin typeface="David" pitchFamily="34" charset="-79"/>
                <a:cs typeface="David" pitchFamily="34" charset="-79"/>
              </a:rPr>
              <a:t> (סד"כ האויב)</a:t>
            </a:r>
            <a:endParaRPr lang="he-IL" sz="1200" b="1" dirty="0" smtClean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sz="1200" b="1" dirty="0" smtClean="0">
                <a:latin typeface="David" pitchFamily="34" charset="-79"/>
                <a:cs typeface="David" pitchFamily="34" charset="-79"/>
              </a:rPr>
              <a:t>טיל</a:t>
            </a:r>
            <a:r>
              <a:rPr lang="he-IL" sz="1200" b="1" baseline="0" dirty="0" smtClean="0">
                <a:latin typeface="David" pitchFamily="34" charset="-79"/>
                <a:cs typeface="David" pitchFamily="34" charset="-79"/>
              </a:rPr>
              <a:t> נ"ט </a:t>
            </a:r>
            <a:r>
              <a:rPr lang="he-IL" sz="1200" b="0" baseline="0" dirty="0" smtClean="0">
                <a:latin typeface="David" pitchFamily="34" charset="-79"/>
                <a:cs typeface="David" pitchFamily="34" charset="-79"/>
              </a:rPr>
              <a:t>(</a:t>
            </a:r>
            <a:r>
              <a:rPr lang="he-IL" sz="1200" b="0" dirty="0" smtClean="0">
                <a:latin typeface="David" pitchFamily="34" charset="-79"/>
                <a:cs typeface="David" pitchFamily="34" charset="-79"/>
              </a:rPr>
              <a:t>אמל"ח)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1200" b="0" u="sng" dirty="0" smtClean="0">
                <a:latin typeface="David" pitchFamily="34" charset="-79"/>
                <a:cs typeface="David" pitchFamily="34" charset="-79"/>
              </a:rPr>
              <a:t>הרחקת</a:t>
            </a:r>
            <a:r>
              <a:rPr lang="he-IL" sz="1200" b="0" u="sng" baseline="0" dirty="0" smtClean="0">
                <a:latin typeface="David" pitchFamily="34" charset="-79"/>
                <a:cs typeface="David" pitchFamily="34" charset="-79"/>
              </a:rPr>
              <a:t> מקור פעולות הטרור</a:t>
            </a:r>
            <a:r>
              <a:rPr lang="he-IL" sz="1200" b="0" u="none" baseline="0" dirty="0" smtClean="0">
                <a:latin typeface="David" pitchFamily="34" charset="-79"/>
                <a:cs typeface="David" pitchFamily="34" charset="-79"/>
              </a:rPr>
              <a:t> מחוץ לתחומי רצועת עזה </a:t>
            </a:r>
            <a:r>
              <a:rPr lang="he-IL" sz="1200" b="1" u="none" baseline="0" dirty="0" smtClean="0">
                <a:latin typeface="David" pitchFamily="34" charset="-79"/>
                <a:cs typeface="David" pitchFamily="34" charset="-79"/>
              </a:rPr>
              <a:t>וחיזוק תשתיות החמאס באיו"ש</a:t>
            </a:r>
            <a:endParaRPr lang="he-IL" sz="1200" b="1" u="none" dirty="0" smtClean="0">
              <a:latin typeface="David" pitchFamily="34" charset="-79"/>
              <a:cs typeface="David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he-IL" sz="1200" b="0" i="0" u="sng" dirty="0" smtClean="0">
                <a:latin typeface="David" pitchFamily="34" charset="-79"/>
                <a:cs typeface="David" pitchFamily="34" charset="-79"/>
              </a:rPr>
              <a:t>פיתוח התווך</a:t>
            </a:r>
            <a:r>
              <a:rPr lang="he-IL" sz="1200" b="0" i="0" u="sng" baseline="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200" b="0" i="0" u="sng" baseline="0" dirty="0" err="1" smtClean="0">
                <a:latin typeface="David" pitchFamily="34" charset="-79"/>
                <a:cs typeface="David" pitchFamily="34" charset="-79"/>
              </a:rPr>
              <a:t>התת</a:t>
            </a:r>
            <a:r>
              <a:rPr lang="he-IL" sz="1200" b="0" i="0" u="sng" baseline="0" dirty="0" smtClean="0">
                <a:latin typeface="David" pitchFamily="34" charset="-79"/>
                <a:cs typeface="David" pitchFamily="34" charset="-79"/>
              </a:rPr>
              <a:t>- קרקעי</a:t>
            </a:r>
            <a:r>
              <a:rPr lang="he-IL" sz="1200" b="0" i="0" u="none" baseline="0" dirty="0" smtClean="0">
                <a:latin typeface="David" pitchFamily="34" charset="-79"/>
                <a:cs typeface="David" pitchFamily="34" charset="-79"/>
              </a:rPr>
              <a:t>:</a:t>
            </a:r>
            <a:r>
              <a:rPr lang="he-IL" sz="1200" b="0" i="0" baseline="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1200" b="1" baseline="0" dirty="0" smtClean="0">
                <a:latin typeface="David" pitchFamily="34" charset="-79"/>
                <a:cs typeface="David" pitchFamily="34" charset="-79"/>
              </a:rPr>
              <a:t>כלי נשק שנמצאו במנהרות החמאס </a:t>
            </a:r>
            <a:r>
              <a:rPr lang="he-IL" sz="1200" baseline="0" dirty="0" smtClean="0">
                <a:latin typeface="David" pitchFamily="34" charset="-79"/>
                <a:cs typeface="David" pitchFamily="34" charset="-79"/>
              </a:rPr>
              <a:t>(התעצמות החמאס)</a:t>
            </a:r>
            <a:endParaRPr lang="he-IL" sz="1200" dirty="0" smtClean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2095-C11E-4F7D-B34B-A800165DEE6F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ה'/אב/תשע"ו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ה'/אב/תשע"ו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ה'/אב/תשע"ו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ה'/אב/תשע"ו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ה'/אב/תשע"ו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ה'/אב/תשע"ו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ה'/אב/תשע"ו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ה'/אב/תשע"ו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ה'/אב/תשע"ו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ה'/אב/תשע"ו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3BB5-F63F-4C77-B4C8-D6E33331F26A}" type="datetimeFigureOut">
              <a:rPr lang="he-IL" smtClean="0"/>
              <a:pPr/>
              <a:t>ה'/אב/תשע"ו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3BB5-F63F-4C77-B4C8-D6E33331F26A}" type="datetimeFigureOut">
              <a:rPr lang="he-IL" smtClean="0"/>
              <a:pPr/>
              <a:t>ה'/אב/תשע"ו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ED61C-BC01-4899-A147-4061DC6F030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 ?><Relationships xmlns="http://schemas.openxmlformats.org/package/2006/relationships"><Relationship Id="rId8" Target="http://www.removed.url" TargetMode="External" Type="http://schemas.openxmlformats.org/officeDocument/2006/relationships/hyperlink"/><Relationship Id="rId3" Target="../media/image1.png" Type="http://schemas.openxmlformats.org/officeDocument/2006/relationships/image"/><Relationship Id="rId7" Target="../diagrams/colors1.xml" Type="http://schemas.openxmlformats.org/officeDocument/2006/relationships/diagramColors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diagrams/quickStyle1.xml" Type="http://schemas.openxmlformats.org/officeDocument/2006/relationships/diagramQuickStyle"/><Relationship Id="rId5" Target="../diagrams/layout1.xml" Type="http://schemas.openxmlformats.org/officeDocument/2006/relationships/diagramLayout"/><Relationship Id="rId10" Target="../diagrams/drawing1.xml" Type="http://schemas.microsoft.com/office/2007/relationships/diagramDrawing"/><Relationship Id="rId4" Target="../diagrams/data1.xml" Type="http://schemas.openxmlformats.org/officeDocument/2006/relationships/diagramData"/><Relationship Id="rId9" Target="../media/image21.pn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22.png" Type="http://schemas.openxmlformats.org/officeDocument/2006/relationships/image"/><Relationship Id="rId4" Target="http://www.removed.url" TargetMode="External" Type="http://schemas.openxmlformats.org/officeDocument/2006/relationships/hyperlink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18.png" Type="http://schemas.openxmlformats.org/officeDocument/2006/relationships/image"/><Relationship Id="rId5" Target="http://www.removed.url" TargetMode="External" Type="http://schemas.openxmlformats.org/officeDocument/2006/relationships/hyperlink"/><Relationship Id="rId4" Target="../media/image17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6856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7409524.ARMY\Desktop\תחקירי צוק איתן\תחקיר חניבל-גדסר גבעתי\תמונת מנהרה חסומה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178827" y="3286124"/>
            <a:ext cx="4786346" cy="319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400080" y="1071546"/>
            <a:ext cx="8458200" cy="122237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itchFamily="34" charset="-79"/>
                <a:ea typeface="+mj-ea"/>
                <a:cs typeface="David" pitchFamily="34" charset="-79"/>
              </a:rPr>
              <a:t>מורשת קרב רפיח</a:t>
            </a:r>
            <a:br>
              <a:rPr lang="he-IL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itchFamily="34" charset="-79"/>
                <a:ea typeface="+mj-ea"/>
                <a:cs typeface="David" pitchFamily="34" charset="-79"/>
              </a:rPr>
            </a:br>
            <a:r>
              <a:rPr lang="he-IL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vid" pitchFamily="34" charset="-79"/>
                <a:ea typeface="+mj-ea"/>
                <a:cs typeface="David" pitchFamily="34" charset="-79"/>
              </a:rPr>
              <a:t>מערכת "צוק איתן"</a:t>
            </a:r>
            <a:endParaRPr lang="he-IL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357158" y="2428868"/>
            <a:ext cx="8458200" cy="1222375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מערך</a:t>
            </a:r>
            <a:r>
              <a:rPr kumimoji="0" lang="he-IL" sz="3200" b="1" i="0" u="none" strike="noStrike" kern="1200" cap="none" spc="0" normalizeH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 שיעור לחיילים</a:t>
            </a:r>
            <a:endParaRPr kumimoji="0" lang="he-IL" sz="3200" b="1" i="0" u="none" strike="noStrike" kern="1200" cap="none" spc="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6121619"/>
            <a:ext cx="40719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התמונה נלקחה ממצגת אירוע חניבעל של אגד ארטילרי 215</a:t>
            </a:r>
            <a:endParaRPr lang="he-IL" sz="1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500042"/>
            <a:ext cx="84296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הסיירת נתקלת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8715436" cy="20544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9:36- </a:t>
            </a:r>
            <a:r>
              <a:rPr lang="he-IL" sz="1600" dirty="0" smtClean="0">
                <a:cs typeface="David" pitchFamily="2" charset="-79"/>
              </a:rPr>
              <a:t>נמצא הפיר ממנו הגיחו החוטפים, ונעשה מאמץ לנטרולו. על בסיס שברי המידע הועלתה השערה לפיה</a:t>
            </a:r>
            <a:r>
              <a:rPr lang="he-IL" sz="1600" dirty="0" smtClean="0">
                <a:solidFill>
                  <a:srgbClr val="FF0000"/>
                </a:solidFill>
                <a:cs typeface="David" pitchFamily="2" charset="-79"/>
              </a:rPr>
              <a:t> </a:t>
            </a:r>
            <a:r>
              <a:rPr lang="he-IL" sz="1600" b="1" dirty="0" smtClean="0">
                <a:cs typeface="David" pitchFamily="2" charset="-79"/>
              </a:rPr>
              <a:t>הדר</a:t>
            </a:r>
            <a:r>
              <a:rPr lang="he-IL" sz="1600" b="1" dirty="0" smtClean="0">
                <a:solidFill>
                  <a:srgbClr val="FF0000"/>
                </a:solidFill>
                <a:cs typeface="David" pitchFamily="2" charset="-79"/>
              </a:rPr>
              <a:t> </a:t>
            </a:r>
            <a:r>
              <a:rPr lang="he-IL" sz="1600" b="1" dirty="0" smtClean="0">
                <a:cs typeface="David" pitchFamily="2" charset="-79"/>
              </a:rPr>
              <a:t>נחטף בעודו פצוע </a:t>
            </a:r>
            <a:r>
              <a:rPr lang="he-IL" sz="1600" dirty="0" smtClean="0">
                <a:cs typeface="David" pitchFamily="2" charset="-79"/>
              </a:rPr>
              <a:t>ומועבר ע"י חוטפיו לבית החולים ברפיח. החטיבה יוצאת למערך התקפתי אשר יפורט בהמשך.</a:t>
            </a:r>
            <a:endParaRPr lang="he-IL" sz="1600" b="1" dirty="0" smtClean="0">
              <a:cs typeface="David" pitchFamily="2" charset="-79"/>
            </a:endParaRPr>
          </a:p>
          <a:p>
            <a:pPr>
              <a:lnSpc>
                <a:spcPct val="150000"/>
              </a:lnSpc>
            </a:pPr>
            <a:endParaRPr lang="he-IL" sz="500" dirty="0" smtClean="0">
              <a:latin typeface="David" pitchFamily="34" charset="-79"/>
              <a:cs typeface="David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2" charset="-79"/>
              </a:rPr>
              <a:t>9:40-</a:t>
            </a:r>
            <a:r>
              <a:rPr lang="he-IL" sz="1600" dirty="0" smtClean="0">
                <a:latin typeface="David" pitchFamily="34" charset="-79"/>
                <a:cs typeface="David" pitchFamily="2" charset="-79"/>
              </a:rPr>
              <a:t> דיווח על החטיפה משודר לכל היחידות בשטח ברשת הקשר, ומוכרז "נוהל חניבעל": </a:t>
            </a:r>
            <a:r>
              <a:rPr lang="he-IL" sz="1600" b="1" i="1" dirty="0" smtClean="0">
                <a:latin typeface="David" pitchFamily="34" charset="-79"/>
                <a:cs typeface="David" pitchFamily="2" charset="-79"/>
              </a:rPr>
              <a:t>יוזמה התקפית של כל הכוחות בשטח במאמץ משולב למנוע את החטיפה ואם לא מתאפשר הדבר לחסום את דרך הנסיגה של </a:t>
            </a:r>
          </a:p>
          <a:p>
            <a:pPr>
              <a:lnSpc>
                <a:spcPct val="150000"/>
              </a:lnSpc>
            </a:pPr>
            <a:r>
              <a:rPr lang="he-IL" sz="1600" b="1" i="1" dirty="0" smtClean="0">
                <a:latin typeface="David" pitchFamily="34" charset="-79"/>
                <a:cs typeface="David" pitchFamily="2" charset="-79"/>
              </a:rPr>
              <a:t>החוטפים.</a:t>
            </a:r>
            <a:endParaRPr lang="he-IL" sz="1400" b="1" i="1" dirty="0" smtClean="0">
              <a:latin typeface="David" pitchFamily="34" charset="-79"/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214686"/>
            <a:ext cx="4286280" cy="2839239"/>
          </a:xfrm>
          <a:prstGeom prst="rect">
            <a:avLst/>
          </a:prstGeom>
          <a:scene3d>
            <a:camera prst="orthographicFront"/>
            <a:lightRig rig="chilly" dir="t"/>
          </a:scene3d>
          <a:sp3d prstMaterial="dkEdge">
            <a:bevelT w="165100" prst="coolSlant"/>
            <a:bevelB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700" dirty="0" smtClean="0">
                <a:latin typeface="David" pitchFamily="34" charset="-79"/>
                <a:cs typeface="David" pitchFamily="34" charset="-79"/>
              </a:rPr>
              <a:t>בפתח פיר החטיפה ניצבו אלי </a:t>
            </a:r>
            <a:r>
              <a:rPr lang="he-IL" sz="1700" dirty="0" err="1" smtClean="0">
                <a:latin typeface="David" pitchFamily="34" charset="-79"/>
                <a:cs typeface="David" pitchFamily="34" charset="-79"/>
              </a:rPr>
              <a:t>ג'ינו</a:t>
            </a:r>
            <a:r>
              <a:rPr lang="he-IL" sz="1700" dirty="0" smtClean="0">
                <a:latin typeface="David" pitchFamily="34" charset="-79"/>
                <a:cs typeface="David" pitchFamily="34" charset="-79"/>
              </a:rPr>
              <a:t>, מפקד </a:t>
            </a:r>
            <a:r>
              <a:rPr lang="he-IL" sz="1700" dirty="0" err="1" smtClean="0">
                <a:latin typeface="David" pitchFamily="34" charset="-79"/>
                <a:cs typeface="David" pitchFamily="34" charset="-79"/>
              </a:rPr>
              <a:t>הגדס"ר</a:t>
            </a:r>
            <a:r>
              <a:rPr lang="he-IL" sz="1700" dirty="0" smtClean="0">
                <a:latin typeface="David" pitchFamily="34" charset="-79"/>
                <a:cs typeface="David" pitchFamily="34" charset="-79"/>
              </a:rPr>
              <a:t>, ומפקדי היחידות שלו, בפני דילמה קשה</a:t>
            </a:r>
            <a:r>
              <a:rPr lang="he-IL" sz="1700" b="1" dirty="0" smtClean="0">
                <a:latin typeface="David" pitchFamily="34" charset="-79"/>
                <a:cs typeface="David" pitchFamily="34" charset="-79"/>
              </a:rPr>
              <a:t>: האם עליהם להיכנס למנהרה</a:t>
            </a:r>
            <a:r>
              <a:rPr lang="he-IL" sz="1700" dirty="0" smtClean="0">
                <a:latin typeface="David" pitchFamily="34" charset="-79"/>
                <a:cs typeface="David" pitchFamily="34" charset="-79"/>
              </a:rPr>
              <a:t>, דבר ממנו ניסו להימנע כל ימי הלחימה, ולסכן בכך את עצמם ואת חבריהם, </a:t>
            </a:r>
            <a:r>
              <a:rPr lang="he-IL" sz="1700" b="1" dirty="0" smtClean="0">
                <a:latin typeface="David" pitchFamily="34" charset="-79"/>
                <a:cs typeface="David" pitchFamily="34" charset="-79"/>
              </a:rPr>
              <a:t>או להיוותר בחוץ</a:t>
            </a:r>
            <a:r>
              <a:rPr lang="he-IL" sz="1700" dirty="0" smtClean="0">
                <a:latin typeface="David" pitchFamily="34" charset="-79"/>
                <a:cs typeface="David" pitchFamily="34" charset="-79"/>
              </a:rPr>
              <a:t>. סגן איתן </a:t>
            </a:r>
            <a:r>
              <a:rPr lang="he-IL" sz="1700" dirty="0" err="1" smtClean="0">
                <a:latin typeface="David" pitchFamily="34" charset="-79"/>
                <a:cs typeface="David" pitchFamily="34" charset="-79"/>
              </a:rPr>
              <a:t>פונד</a:t>
            </a:r>
            <a:r>
              <a:rPr lang="he-IL" sz="1700" dirty="0" smtClean="0">
                <a:latin typeface="David" pitchFamily="34" charset="-79"/>
                <a:cs typeface="David" pitchFamily="34" charset="-79"/>
              </a:rPr>
              <a:t>, סגן מפקד הסיירת, מבקש להיכנס מיידית לפיר ולהתחיל לנהל מרדף בתוך המנהרה.</a:t>
            </a:r>
            <a:endParaRPr lang="he-IL" sz="1700" dirty="0"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7" name="קבוצה 10"/>
          <p:cNvGrpSpPr>
            <a:grpSpLocks/>
          </p:cNvGrpSpPr>
          <p:nvPr/>
        </p:nvGrpSpPr>
        <p:grpSpPr bwMode="auto">
          <a:xfrm>
            <a:off x="4857752" y="3500438"/>
            <a:ext cx="4071966" cy="2980096"/>
            <a:chOff x="304802" y="-567643"/>
            <a:chExt cx="8686864" cy="6523988"/>
          </a:xfrm>
        </p:grpSpPr>
        <p:pic>
          <p:nvPicPr>
            <p:cNvPr id="9" name="Picture 2" descr="C:\Users\s7644242\Desktop\תמונות חניבעל\DSC05730.jpg"/>
            <p:cNvPicPr>
              <a:picLocks noChangeAspect="1" noChangeArrowheads="1"/>
            </p:cNvPicPr>
            <p:nvPr/>
          </p:nvPicPr>
          <p:blipFill>
            <a:blip r:embed="rId4" cstate="print"/>
            <a:srcRect r="9999"/>
            <a:stretch>
              <a:fillRect/>
            </a:stretch>
          </p:blipFill>
          <p:spPr bwMode="auto">
            <a:xfrm>
              <a:off x="304802" y="527095"/>
              <a:ext cx="8686864" cy="542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מלבן 9"/>
            <p:cNvSpPr/>
            <p:nvPr/>
          </p:nvSpPr>
          <p:spPr>
            <a:xfrm>
              <a:off x="2438418" y="-567643"/>
              <a:ext cx="4083106" cy="875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defRPr/>
              </a:pPr>
              <a:r>
                <a:rPr lang="he-IL" sz="2000" b="1" u="sng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avid" pitchFamily="34" charset="-79"/>
                  <a:cs typeface="David" pitchFamily="34" charset="-79"/>
                </a:rPr>
                <a:t>פיר החטיפה</a:t>
              </a:r>
            </a:p>
          </p:txBody>
        </p:sp>
        <p:cxnSp>
          <p:nvCxnSpPr>
            <p:cNvPr id="13" name="מחבר חץ ישר 4"/>
            <p:cNvCxnSpPr>
              <a:cxnSpLocks noChangeShapeType="1"/>
            </p:cNvCxnSpPr>
            <p:nvPr/>
          </p:nvCxnSpPr>
          <p:spPr bwMode="auto">
            <a:xfrm rot="16200000" flipH="1">
              <a:off x="1464469" y="3107532"/>
              <a:ext cx="3214687" cy="57150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14" name="TextBox 6"/>
            <p:cNvSpPr txBox="1">
              <a:spLocks noChangeArrowheads="1"/>
            </p:cNvSpPr>
            <p:nvPr/>
          </p:nvSpPr>
          <p:spPr bwMode="auto">
            <a:xfrm>
              <a:off x="1371610" y="1309051"/>
              <a:ext cx="1571625" cy="1280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חוטי תיל</a:t>
              </a:r>
              <a:endParaRPr lang="he-I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endParaRPr>
            </a:p>
          </p:txBody>
        </p:sp>
        <p:cxnSp>
          <p:nvCxnSpPr>
            <p:cNvPr id="15" name="מחבר חץ ישר 7"/>
            <p:cNvCxnSpPr>
              <a:cxnSpLocks noChangeShapeType="1"/>
            </p:cNvCxnSpPr>
            <p:nvPr/>
          </p:nvCxnSpPr>
          <p:spPr bwMode="auto">
            <a:xfrm>
              <a:off x="2786063" y="1785938"/>
              <a:ext cx="3857625" cy="2500312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16" name="מלבן 15"/>
          <p:cNvSpPr/>
          <p:nvPr/>
        </p:nvSpPr>
        <p:spPr>
          <a:xfrm>
            <a:off x="4286248" y="619305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התמונה נלקחה ממצגת אירוע חניבעל של אגד ארטילרי 215</a:t>
            </a:r>
            <a:endParaRPr lang="he-IL" sz="1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s7409524.ARMY\Desktop\תחקירי צוק איתן\תחקיר חניבל-גדסר גבעתי\תמונת מנהרה חסומה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21440" y="1071525"/>
            <a:ext cx="8608278" cy="573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58" y="357166"/>
            <a:ext cx="84296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בתוך המנהרה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cxnSp>
        <p:nvCxnSpPr>
          <p:cNvPr id="14" name="מחבר חץ ישר 13"/>
          <p:cNvCxnSpPr/>
          <p:nvPr/>
        </p:nvCxnSpPr>
        <p:spPr>
          <a:xfrm rot="5400000">
            <a:off x="4429521" y="1642653"/>
            <a:ext cx="28575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rot="5400000">
            <a:off x="4429918" y="264238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rot="5400000">
            <a:off x="4429124" y="407114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 rot="5400000">
            <a:off x="4429918" y="514271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282" y="928670"/>
            <a:ext cx="8715436" cy="52860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09:49-</a:t>
            </a: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 ניתנת פקודה מהמג"ד: "</a:t>
            </a:r>
            <a:r>
              <a:rPr lang="he-IL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תזרקו רימון ותיכנסו </a:t>
            </a: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בחשיכה".</a:t>
            </a:r>
          </a:p>
          <a:p>
            <a:pPr algn="ctr">
              <a:lnSpc>
                <a:spcPct val="150000"/>
              </a:lnSpc>
            </a:pPr>
            <a:endParaRPr lang="he-IL" sz="900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David" pitchFamily="34" charset="-79"/>
              <a:cs typeface="David" pitchFamily="34" charset="-79"/>
            </a:endParaRPr>
          </a:p>
          <a:p>
            <a:pPr algn="ctr">
              <a:lnSpc>
                <a:spcPct val="150000"/>
              </a:lnSpc>
            </a:pPr>
            <a:endParaRPr lang="he-IL" sz="800" b="1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he-IL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ראשון התנדב סגן איתן</a:t>
            </a: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, ומיד קורא לתגבורת  לסג"ם מתן חורש. השניים נכנסים עם אקדח ונשק אישי בלבד.</a:t>
            </a:r>
          </a:p>
          <a:p>
            <a:pPr algn="ctr">
              <a:lnSpc>
                <a:spcPct val="150000"/>
              </a:lnSpc>
            </a:pPr>
            <a:endParaRPr lang="he-IL" sz="800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David" pitchFamily="34" charset="-79"/>
              <a:cs typeface="David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לאחר שהגיעו להתפצלות, התנדבו לתגבורת סגן שקד קידר וסמ"ר </a:t>
            </a:r>
            <a:r>
              <a:rPr lang="he-IL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צ'אלצ'ו</a:t>
            </a: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 מקונן.</a:t>
            </a:r>
          </a:p>
          <a:p>
            <a:pPr algn="ctr">
              <a:lnSpc>
                <a:spcPct val="150000"/>
              </a:lnSpc>
            </a:pP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הלוחמים הלכו </a:t>
            </a:r>
            <a:r>
              <a:rPr lang="he-IL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בחשיכה ובדממה מוחלטות , כאשר אור הפנס מאפשר ראיה של 2-3 מטרים, </a:t>
            </a: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ומדי פעם ירו ירייה בודדת.</a:t>
            </a:r>
          </a:p>
          <a:p>
            <a:pPr algn="ctr">
              <a:lnSpc>
                <a:spcPct val="150000"/>
              </a:lnSpc>
            </a:pPr>
            <a:endParaRPr lang="he-IL" sz="1000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David" pitchFamily="34" charset="-79"/>
              <a:cs typeface="David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מרגע הכניסה </a:t>
            </a:r>
            <a:r>
              <a:rPr lang="he-IL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ניתק הקשר האלחוטי </a:t>
            </a: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עם הכוח בחוץ, ואת הדיווחים העביר מילולית </a:t>
            </a:r>
            <a:r>
              <a:rPr lang="he-IL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צ'אלצ'ו</a:t>
            </a: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 הרץ הלוך וחזור בחשיכה. הלוחמים איתרו בדרכם פריטים שונים של הדר.</a:t>
            </a:r>
          </a:p>
          <a:p>
            <a:pPr algn="ctr">
              <a:lnSpc>
                <a:spcPct val="150000"/>
              </a:lnSpc>
            </a:pPr>
            <a:endParaRPr lang="he-IL" sz="1000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David" pitchFamily="34" charset="-79"/>
              <a:cs typeface="David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בשלב כלשהו </a:t>
            </a:r>
            <a:r>
              <a:rPr lang="he-IL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צ'אלצ'ו</a:t>
            </a: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 הפסיק להגיע וצעקות אל תוך הפיר לא נענו. </a:t>
            </a:r>
            <a:r>
              <a:rPr lang="he-IL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אבירן</a:t>
            </a: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 </a:t>
            </a:r>
            <a:r>
              <a:rPr lang="he-IL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אלפסי, קצין המבצעים ירד עם חוליה נוספת</a:t>
            </a: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 שכללה את סגן יאיר אלקלעי, סגן שלמה קדוש וסמ"ר מאיר </a:t>
            </a:r>
            <a:r>
              <a:rPr lang="he-IL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אונטרברג</a:t>
            </a: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.</a:t>
            </a:r>
          </a:p>
        </p:txBody>
      </p:sp>
      <p:sp>
        <p:nvSpPr>
          <p:cNvPr id="17" name="מלבן 16"/>
          <p:cNvSpPr/>
          <p:nvPr/>
        </p:nvSpPr>
        <p:spPr>
          <a:xfrm>
            <a:off x="2428860" y="6211669"/>
            <a:ext cx="4357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התמונה נלקחה ממצגת אירוע חניבעל של אגד ארטילרי 215</a:t>
            </a:r>
            <a:endParaRPr lang="he-IL" sz="1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C:\Users\s7409524.ARMY\Desktop\תחקירי צוק איתן\תחקיר חניבל-גדסר גבעתי\תמונת מנהרה חסומה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21440" y="1071525"/>
            <a:ext cx="8608278" cy="573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58" y="500043"/>
            <a:ext cx="84296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בתוך המנהרה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428736"/>
            <a:ext cx="8572560" cy="341632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הלוחמים לקחו </a:t>
            </a:r>
            <a:r>
              <a:rPr lang="he-IL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סיכון משולש</a:t>
            </a: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: התקלות בכוח מחבלים, פגיעה ממוקשים או מטענים או היתקלות דו צדדית עם הכוח מלפנים.</a:t>
            </a:r>
          </a:p>
          <a:p>
            <a:pPr algn="ctr">
              <a:lnSpc>
                <a:spcPct val="150000"/>
              </a:lnSpc>
            </a:pPr>
            <a:endParaRPr lang="he-IL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David" pitchFamily="34" charset="-79"/>
              <a:cs typeface="David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שתי החוליות גילו </a:t>
            </a:r>
            <a:r>
              <a:rPr lang="he-IL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ציוד נוסף של הדר החטוף</a:t>
            </a: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he-IL" dirty="0" smtClean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David" pitchFamily="34" charset="-79"/>
              <a:cs typeface="David" pitchFamily="34" charset="-79"/>
            </a:endParaRPr>
          </a:p>
          <a:p>
            <a:pPr algn="ctr">
              <a:lnSpc>
                <a:spcPct val="150000"/>
              </a:lnSpc>
              <a:tabLst>
                <a:tab pos="2424113" algn="l"/>
              </a:tabLst>
            </a:pP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בינתיים סא"ל אלי, מפקד </a:t>
            </a:r>
            <a:r>
              <a:rPr lang="he-IL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הגדס"ר</a:t>
            </a:r>
            <a:r>
              <a:rPr lang="he-IL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, מבקש לרדת למנהרה, סמל יחיאל דן מתנדב לרדת במקומו. הוא קורא לכוח בפנים, לא מקבל תשובה ויוצא חזרה. רגעים ספורים לאחר מכן </a:t>
            </a:r>
            <a:r>
              <a:rPr lang="he-IL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ניתנת הפקודה לכל הכוחות במנהרה לצאת החוצה, ומועברת בצעקות לשמונת הלוחמים בפנים.</a:t>
            </a:r>
          </a:p>
        </p:txBody>
      </p:sp>
      <p:sp>
        <p:nvSpPr>
          <p:cNvPr id="7" name="מלבן 6"/>
          <p:cNvSpPr/>
          <p:nvPr/>
        </p:nvSpPr>
        <p:spPr>
          <a:xfrm>
            <a:off x="1357290" y="1109947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המשך</a:t>
            </a:r>
            <a:endParaRPr lang="he-IL" sz="32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 rot="5400000">
            <a:off x="4394199" y="253523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rot="5400000">
            <a:off x="4394199" y="339248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4348" y="5072074"/>
            <a:ext cx="778674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שמונת לוחמי הסיירת קיבלו עם תום המבצע יחד עם יחיאל דן, קשר המג"ד, </a:t>
            </a:r>
            <a:r>
              <a:rPr lang="he-IL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אותות הצטיינות ומופת על אומץ ליבם </a:t>
            </a:r>
            <a:r>
              <a:rPr lang="he-IL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בנוסף לאות הצטיינות גדודי.</a:t>
            </a:r>
            <a:endParaRPr lang="he-IL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2286000" y="607220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התמונה נלקחה ממצגת אירוע חניבעל של אגד ארטילרי 215</a:t>
            </a:r>
            <a:endParaRPr lang="he-IL" sz="16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-24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דיאגרמה 11"/>
          <p:cNvGraphicFramePr/>
          <p:nvPr/>
        </p:nvGraphicFramePr>
        <p:xfrm>
          <a:off x="428596" y="2151082"/>
          <a:ext cx="83582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7158" y="500043"/>
            <a:ext cx="84296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המהלך החטיבתי המקביל- חניבעל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071546"/>
            <a:ext cx="8572560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עם הכרזת נוהל חניבעל- 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יצאה כל החטיבה בתנופה אדירה להתקפה במרחב רפיח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בכדי לחסום את דרכם של החוטפים. היה חשש שאירוע החטיפה יתרחב מחייל אחד לשמונת הלוחמים שנכנסו למנהרה, וכן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חשש למצבו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של החייל החטוף.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596" y="5786454"/>
            <a:ext cx="835824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10:32-</a:t>
            </a:r>
            <a:r>
              <a:rPr lang="he-IL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פחות משעה וחצי לאחר תחילת האירוע, יצאו שמונת הלוחמים מהמנהרה ודווחו על מה שנמצא בה.</a:t>
            </a:r>
            <a:endParaRPr lang="he-IL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26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t="13915" b="15771"/>
          <a:stretch>
            <a:fillRect/>
          </a:stretch>
        </p:blipFill>
        <p:spPr bwMode="auto">
          <a:xfrm>
            <a:off x="1785918" y="2357430"/>
            <a:ext cx="5349833" cy="3009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hlinkClick r:id="rId8"/>
          </p:cNvPr>
          <p:cNvSpPr txBox="1"/>
          <p:nvPr/>
        </p:nvSpPr>
        <p:spPr>
          <a:xfrm>
            <a:off x="2571736" y="4988494"/>
            <a:ext cx="4000528" cy="369332"/>
          </a:xfrm>
          <a:prstGeom prst="rect">
            <a:avLst/>
          </a:prstGeom>
          <a:gradFill>
            <a:gsLst>
              <a:gs pos="58000">
                <a:schemeClr val="accent4">
                  <a:tint val="50000"/>
                  <a:satMod val="300000"/>
                  <a:alpha val="46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atin typeface="David" pitchFamily="34" charset="-79"/>
                <a:cs typeface="David" pitchFamily="34" charset="-79"/>
              </a:rPr>
              <a:t>לצפייה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בסרטון על הקרב החטיבתי-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לחץ כאן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357298"/>
            <a:ext cx="8572560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בין השאר, כלל המהלך החטיבתי את האלמנטים הבאים:</a:t>
            </a:r>
            <a:endParaRPr lang="he-IL" dirty="0" smtClean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  <p:bldP spid="13" grpId="1"/>
      <p:bldP spid="15" grpId="0" animBg="1"/>
      <p:bldP spid="9" grpId="0" animBg="1"/>
      <p:bldP spid="1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85720" y="1194089"/>
            <a:ext cx="8429684" cy="36702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הפעולה המשולבת, 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של הלוחמים ושל אנשי השלישות, הרבנות ואיתור הנעדרים הביאה לכך </a:t>
            </a:r>
            <a:r>
              <a:rPr lang="he-I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שניתן היה להכריז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 על סג"ם הדר גולדין ז"ל כחלל צה"ל. </a:t>
            </a:r>
            <a:r>
              <a:rPr lang="he-IL" sz="1600" dirty="0" smtClean="0">
                <a:latin typeface="David" pitchFamily="34" charset="-79"/>
                <a:cs typeface="David" pitchFamily="34" charset="-79"/>
              </a:rPr>
              <a:t>ביוני 2016 הוחלט כי סג"ם הדר יוגדר כחלל במעמד שבוי ונעדר.</a:t>
            </a:r>
            <a:endParaRPr lang="he-I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dirty="0" err="1" smtClean="0">
                <a:cs typeface="David" pitchFamily="2" charset="-79"/>
              </a:rPr>
              <a:t>הפלס"ר</a:t>
            </a:r>
            <a:r>
              <a:rPr lang="he-IL" sz="1600" dirty="0" smtClean="0">
                <a:cs typeface="David" pitchFamily="2" charset="-79"/>
              </a:rPr>
              <a:t>, </a:t>
            </a:r>
            <a:r>
              <a:rPr lang="he-IL" sz="1600" dirty="0" err="1" smtClean="0">
                <a:cs typeface="David" pitchFamily="2" charset="-79"/>
              </a:rPr>
              <a:t>הגדס"ר</a:t>
            </a:r>
            <a:r>
              <a:rPr lang="he-IL" sz="1600" dirty="0" smtClean="0">
                <a:cs typeface="David" pitchFamily="2" charset="-79"/>
              </a:rPr>
              <a:t>, והחטיבה כולה הצטיינו באירוע זה במהירות הביצוע, בנחישות ובמקצועיות שהופגנה.</a:t>
            </a:r>
          </a:p>
          <a:p>
            <a:pPr>
              <a:lnSpc>
                <a:spcPct val="150000"/>
              </a:lnSpc>
            </a:pPr>
            <a:endParaRPr lang="he-IL" sz="9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בתקרית נהרגו שלושה לוחמי צה"ל- </a:t>
            </a:r>
            <a:r>
              <a:rPr lang="he-IL" sz="1600" dirty="0" smtClean="0">
                <a:latin typeface="David" pitchFamily="34" charset="-79"/>
                <a:cs typeface="David" pitchFamily="2" charset="-79"/>
              </a:rPr>
              <a:t>רס"ן בניה שראל ז"ל, סג"ם הדר גולדין ז"ל וסמ"ר ליאל גדעוני ז"ל. </a:t>
            </a:r>
            <a:endParaRPr lang="he-IL" sz="16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מידע מודיעיני וממצאים בשטח העלו כי נהרגו 41 פלשתינאים בתקרית. 12 מתוכם מחבלים חמושים באופן 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cs typeface="David" pitchFamily="2" charset="-79"/>
              </a:rPr>
              <a:t>  וודאי. על פי דיווחי האויב נהרגו כ-100 פלשתינאים.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900" b="1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b="1" dirty="0" smtClean="0">
                <a:cs typeface="David" pitchFamily="2" charset="-79"/>
              </a:rPr>
              <a:t> צוות הקרב החטיבתי כולו קיבל 24 אותות ועיטורים אישיים ויחידתיים- המספר הגבוה ביותר של העיטורים </a:t>
            </a:r>
          </a:p>
          <a:p>
            <a:pPr>
              <a:lnSpc>
                <a:spcPct val="150000"/>
              </a:lnSpc>
            </a:pPr>
            <a:r>
              <a:rPr lang="he-IL" sz="1600" b="1" dirty="0" smtClean="0">
                <a:cs typeface="David" pitchFamily="2" charset="-79"/>
              </a:rPr>
              <a:t>   מקרב כל החטיבות שלחמו בצוק איתן.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500042"/>
            <a:ext cx="84296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תוצאות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7158" y="500042"/>
            <a:ext cx="84296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דיון</a:t>
            </a:r>
          </a:p>
          <a:p>
            <a:pPr lvl="0" algn="ctr"/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8056" b="16504"/>
          <a:stretch>
            <a:fillRect/>
          </a:stretch>
        </p:blipFill>
        <p:spPr bwMode="auto">
          <a:xfrm>
            <a:off x="1142976" y="1928802"/>
            <a:ext cx="6929454" cy="418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מלבן 7"/>
          <p:cNvSpPr/>
          <p:nvPr/>
        </p:nvSpPr>
        <p:spPr>
          <a:xfrm>
            <a:off x="857224" y="1214422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לצפייה בראיון עם איתן </a:t>
            </a:r>
            <a:r>
              <a:rPr lang="he-IL" sz="2800" b="1" dirty="0" err="1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פונד</a:t>
            </a:r>
            <a:r>
              <a:rPr lang="he-IL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 לחצו על התמונה</a:t>
            </a:r>
            <a:endParaRPr lang="he-IL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7158" y="500042"/>
            <a:ext cx="84296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דיון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500438"/>
            <a:ext cx="8143932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endParaRPr lang="he-IL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130204"/>
            <a:ext cx="8608832" cy="45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e-IL" dirty="0" smtClean="0">
                <a:latin typeface="Arial" pitchFamily="34" charset="0"/>
                <a:ea typeface="Times New Roman" pitchFamily="18" charset="0"/>
                <a:cs typeface="David" pitchFamily="34" charset="-79"/>
              </a:rPr>
              <a:t> כיצד הרגשתם כששמעתם את סיפור קרב? האם ישנה אמירה בסיפור שהזדהיתם איתה באופן מיוחד?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he-IL" sz="1000" dirty="0" smtClean="0">
              <a:latin typeface="Arial" pitchFamily="34" charset="0"/>
              <a:ea typeface="Times New Roman" pitchFamily="18" charset="0"/>
              <a:cs typeface="David" pitchFamily="34" charset="-79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he-IL" dirty="0" smtClean="0">
                <a:latin typeface="Arial" pitchFamily="34" charset="0"/>
                <a:ea typeface="Times New Roman" pitchFamily="18" charset="0"/>
                <a:cs typeface="David" pitchFamily="34" charset="-79"/>
              </a:rPr>
              <a:t>מה </a:t>
            </a:r>
            <a:r>
              <a:rPr kumimoji="0" lang="he-I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לדעתכם חשו איתן והלוחמים הנוספים במהלך האירוע?</a:t>
            </a: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 כיצד באה לידי ביטוי מקצועיות החיילים באירוע? </a:t>
            </a: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 מה היו הקווים המנחים שהובילו</a:t>
            </a:r>
            <a:r>
              <a:rPr kumimoji="0" lang="he-I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 את הלוחמים במהלך האירוע</a:t>
            </a:r>
            <a:r>
              <a:rPr kumimoji="0" lang="he-I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?</a:t>
            </a: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he-I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 אופיו המיוחד של שדה הקרב גורם להיווצרות עקת קרב. </a:t>
            </a:r>
            <a:r>
              <a:rPr lang="he-IL" dirty="0" smtClean="0">
                <a:latin typeface="Arial" pitchFamily="34" charset="0"/>
                <a:ea typeface="Times New Roman" pitchFamily="18" charset="0"/>
                <a:cs typeface="David" pitchFamily="34" charset="-79"/>
              </a:rPr>
              <a:t>כיצד ניתן להתמודד עם תחושת אי הוודאות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latin typeface="Arial" pitchFamily="34" charset="0"/>
                <a:ea typeface="Times New Roman" pitchFamily="18" charset="0"/>
                <a:cs typeface="David" pitchFamily="34" charset="-79"/>
              </a:rPr>
              <a:t>  ובתוך כך לחתור ליוזמה והתקפיות?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he-IL" sz="1100" dirty="0" smtClean="0">
              <a:latin typeface="Arial" pitchFamily="34" charset="0"/>
              <a:ea typeface="Times New Roman" pitchFamily="18" charset="0"/>
              <a:cs typeface="David" pitchFamily="34" charset="-79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 מהי הדילמה הערכית שעלתה מסיפור הקרב/לחימה? </a:t>
            </a:r>
            <a:r>
              <a:rPr kumimoji="0" lang="he-IL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מה השפיע</a:t>
            </a:r>
            <a:r>
              <a:rPr kumimoji="0" lang="he-IL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 על קבלת ההחלטה? האם ניתן היה </a:t>
            </a: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e-IL" dirty="0" smtClean="0">
                <a:latin typeface="Arial" pitchFamily="34" charset="0"/>
                <a:ea typeface="Times New Roman" pitchFamily="18" charset="0"/>
                <a:cs typeface="David" pitchFamily="34" charset="-79"/>
              </a:rPr>
              <a:t>  </a:t>
            </a:r>
            <a:r>
              <a:rPr kumimoji="0" lang="he-IL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לפעול בדרך אחרת?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85720" y="1428736"/>
            <a:ext cx="8572560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600" dirty="0" smtClean="0">
                <a:cs typeface="David" pitchFamily="2" charset="-79"/>
              </a:rPr>
              <a:t>ככלל, ערכי צה"ל יושמו על ידי לוחמי צה"ל ולוחמי צוות הקרב החטיבתי של "גבעתי" במערכה, כאשר הראשון שבהם הוא הגנה על אזרחי המדינה ותושביה.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דבקות במשימה וחתירה לניצחון: </a:t>
            </a:r>
            <a:r>
              <a:rPr lang="he-IL" sz="1600" dirty="0" smtClean="0">
                <a:cs typeface="David" pitchFamily="2" charset="-79"/>
              </a:rPr>
              <a:t>החתירה לעמידה באתגרים גם מול סכנות ותנאים קשים היוותה קו מנחה לחיילים ולמפקדים בכל שלבי הלחימה.</a:t>
            </a:r>
            <a:endParaRPr lang="he-IL" sz="1600" i="1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8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אחריות:</a:t>
            </a:r>
            <a:r>
              <a:rPr lang="he-IL" sz="1600" dirty="0" smtClean="0">
                <a:cs typeface="David" pitchFamily="2" charset="-79"/>
              </a:rPr>
              <a:t> באה לידי ביטוי בניסיונות למניעת החטיפה וסיכולה תוך כניסת הלוחמים והמפקדים למנהרה.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8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דוגמא אישית ורעות: </a:t>
            </a:r>
            <a:r>
              <a:rPr lang="he-IL" sz="1600" dirty="0" smtClean="0">
                <a:cs typeface="David" pitchFamily="2" charset="-79"/>
              </a:rPr>
              <a:t>המפקדים, מעבר לדוגמא האישית שהפגינו בהיותם ראשונים להתנדב ולהסתכן כשנוצר צורך, הקפידו לחלוק עם חייליהם את כל מה שהתרחש בשטח. ניתן לראות דוגמא אישית </a:t>
            </a:r>
            <a:r>
              <a:rPr lang="he-IL" sz="1600" dirty="0" err="1" smtClean="0">
                <a:cs typeface="David" pitchFamily="2" charset="-79"/>
              </a:rPr>
              <a:t>בפעולותו</a:t>
            </a:r>
            <a:r>
              <a:rPr lang="he-IL" sz="1600" dirty="0" smtClean="0">
                <a:cs typeface="David" pitchFamily="2" charset="-79"/>
              </a:rPr>
              <a:t> של סגן מפקד הסיירת, סגן איתן </a:t>
            </a:r>
            <a:r>
              <a:rPr lang="he-IL" sz="1600" dirty="0" err="1" smtClean="0">
                <a:cs typeface="David" pitchFamily="2" charset="-79"/>
              </a:rPr>
              <a:t>פונד</a:t>
            </a:r>
            <a:r>
              <a:rPr lang="he-IL" sz="1600" dirty="0" smtClean="0">
                <a:cs typeface="David" pitchFamily="2" charset="-79"/>
              </a:rPr>
              <a:t> – מרגע שהבין את מתווה החטיפה דרך הפיר, האמין כי ביכולתו להביא לשיבושה או סיכולה ופעל לשם כך תוך סיכון עצמי, וכן בפעולתו של מג"ד הטנקים שיצא בראש הכוח </a:t>
            </a:r>
            <a:r>
              <a:rPr lang="he-IL" sz="1600" smtClean="0">
                <a:cs typeface="David" pitchFamily="2" charset="-79"/>
              </a:rPr>
              <a:t>לאיגוף ארוך ומסוכן</a:t>
            </a:r>
            <a:r>
              <a:rPr lang="he-IL" sz="1600" dirty="0" smtClean="0">
                <a:cs typeface="David" pitchFamily="2" charset="-79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8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מקצועיות: </a:t>
            </a:r>
            <a:r>
              <a:rPr lang="he-IL" sz="1600" dirty="0" smtClean="0">
                <a:cs typeface="David" pitchFamily="2" charset="-79"/>
              </a:rPr>
              <a:t>באה לידי ביטוי בהכנת תוכנית חירום מראש ובדרך תפעולה בשטח: התקפת החטיבה כולה שנעשתה במרחב לא מוכר תוך מתן פקודות בקשר ללא זמן היערכות והתקיימה באופן מקצועי ביותר.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857232"/>
            <a:ext cx="8429652" cy="113877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ניתוח האירוע על פי ערכי הלחימה של צה"ל</a:t>
            </a:r>
          </a:p>
          <a:p>
            <a:pPr lvl="0" algn="ctr"/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1571612"/>
            <a:ext cx="7786742" cy="5693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2000" u="sng" dirty="0" smtClean="0"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00042"/>
            <a:ext cx="6072230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הרקע למערכה</a:t>
            </a:r>
            <a:endParaRPr lang="he-IL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pic>
        <p:nvPicPr>
          <p:cNvPr id="1028" name="Picture 4" descr="Z:\Moria\מורשת צהל\עדן\מצגת צוק איתן\א סיסי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643050"/>
            <a:ext cx="1357321" cy="157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Z:\Moria\מורשת צהל\עדן\מצגת צוק איתן\אבו מאזן ואיסמעיל הניה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928802"/>
            <a:ext cx="1571636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Z:\Moria\מורשת צהל\עדן\מצגת צוק איתן\החטופים.JPG"/>
          <p:cNvPicPr>
            <a:picLocks noChangeAspect="1" noChangeArrowheads="1"/>
          </p:cNvPicPr>
          <p:nvPr/>
        </p:nvPicPr>
        <p:blipFill>
          <a:blip r:embed="rId6" cstate="print"/>
          <a:srcRect t="22892" b="25150"/>
          <a:stretch>
            <a:fillRect/>
          </a:stretch>
        </p:blipFill>
        <p:spPr bwMode="auto">
          <a:xfrm>
            <a:off x="2571736" y="2000240"/>
            <a:ext cx="2180412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Z:\Moria\מורשת צהל\עדן\מצגת צוק איתן\פירים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571612"/>
            <a:ext cx="164307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Z:\Moria\מורשת צהל\עדן\מצגת צוק איתן\כיפת ברזל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4529144"/>
            <a:ext cx="1643074" cy="1971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חץ שמאלה 22"/>
          <p:cNvSpPr/>
          <p:nvPr/>
        </p:nvSpPr>
        <p:spPr>
          <a:xfrm>
            <a:off x="4857752" y="2428868"/>
            <a:ext cx="428628" cy="21431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4" name="חץ שמאלה 23"/>
          <p:cNvSpPr/>
          <p:nvPr/>
        </p:nvSpPr>
        <p:spPr>
          <a:xfrm rot="15015343">
            <a:off x="871737" y="3528304"/>
            <a:ext cx="549891" cy="26590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5" name="חץ שמאלה 24"/>
          <p:cNvSpPr/>
          <p:nvPr/>
        </p:nvSpPr>
        <p:spPr>
          <a:xfrm rot="10800000">
            <a:off x="2786051" y="5143512"/>
            <a:ext cx="571504" cy="28575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19" name="חץ שמאלה 18"/>
          <p:cNvSpPr/>
          <p:nvPr/>
        </p:nvSpPr>
        <p:spPr>
          <a:xfrm>
            <a:off x="2000232" y="2500306"/>
            <a:ext cx="428628" cy="21431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0" name="חץ שמאלה 19"/>
          <p:cNvSpPr/>
          <p:nvPr/>
        </p:nvSpPr>
        <p:spPr>
          <a:xfrm rot="10800000">
            <a:off x="5500694" y="5214949"/>
            <a:ext cx="571504" cy="28575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1" name="חץ שמאלה 20"/>
          <p:cNvSpPr/>
          <p:nvPr/>
        </p:nvSpPr>
        <p:spPr>
          <a:xfrm>
            <a:off x="7143768" y="2428868"/>
            <a:ext cx="428628" cy="21431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63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5272" y="3477284"/>
            <a:ext cx="12858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פגיעה כלכלית </a:t>
            </a:r>
          </a:p>
          <a:p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 בחמאס.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14942" y="3475025"/>
            <a:ext cx="200026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ישראל מסכלת ניסיון סיוע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/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</a:b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 כלכלי של קטאר לחמאס.</a:t>
            </a:r>
          </a:p>
          <a:p>
            <a:pPr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הסלמת פעילות החמאס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/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</a:b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 נגד ישראל.</a:t>
            </a:r>
            <a:endParaRPr 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7422" y="3476154"/>
            <a:ext cx="264320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צה"ל יוצא למבצע "שובו אחים" במטרה לאתרם ולפגוע בתשתיות החמאס.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4282" y="4000504"/>
            <a:ext cx="26432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חשיפת פירים תת- קרקעיים</a:t>
            </a:r>
          </a:p>
          <a:p>
            <a:pPr algn="ctr"/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באזור חברון.</a:t>
            </a:r>
          </a:p>
        </p:txBody>
      </p:sp>
      <p:pic>
        <p:nvPicPr>
          <p:cNvPr id="4" name="Picture 2" descr="Z:\מורשת צהל\עדן\מצגת צוק איתן\תמונות\אבו ח'דיר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4572008"/>
            <a:ext cx="135732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Z:\מורשת צהל\עדן\מצגת צוק איתן\תמונות\חייל הסוואה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562494"/>
            <a:ext cx="2704012" cy="179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7143768" y="1285860"/>
            <a:ext cx="228601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חילופי שלטון במצרים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00628" y="1285860"/>
            <a:ext cx="221457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ממשלת אחדות - חמאס ופת"ח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28860" y="1285860"/>
            <a:ext cx="242889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חטיפת שלושת הנערים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71868" y="6429396"/>
            <a:ext cx="185738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מוחמד אבו </a:t>
            </a:r>
            <a:r>
              <a:rPr lang="he-IL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ח'דיר</a:t>
            </a:r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(ז"ל)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71802" y="4286256"/>
            <a:ext cx="264320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מהומות בירושלים על רקע רצח הנער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357222" y="1142984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פעילות החמאס באזור עזה,</a:t>
            </a:r>
          </a:p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יהודה ושומרון</a:t>
            </a:r>
          </a:p>
        </p:txBody>
      </p:sp>
      <p:sp>
        <p:nvSpPr>
          <p:cNvPr id="36" name="מלבן 35"/>
          <p:cNvSpPr/>
          <p:nvPr/>
        </p:nvSpPr>
        <p:spPr>
          <a:xfrm>
            <a:off x="428596" y="4286256"/>
            <a:ext cx="24769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שיגור רקטות לעבר ישראל מרצועת עזה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43636" y="4286256"/>
            <a:ext cx="264320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יציאת צה"ל למערכת "צוק איתן"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57554" y="4852112"/>
            <a:ext cx="1857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תקיפות חיל האוויר ברצועה.</a:t>
            </a:r>
            <a:endParaRPr 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7937881" y="3143248"/>
            <a:ext cx="909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גנרל א-סיסי</a:t>
            </a:r>
          </a:p>
        </p:txBody>
      </p:sp>
      <p:sp>
        <p:nvSpPr>
          <p:cNvPr id="39" name="מלבן 38"/>
          <p:cNvSpPr/>
          <p:nvPr/>
        </p:nvSpPr>
        <p:spPr>
          <a:xfrm>
            <a:off x="5369599" y="3059668"/>
            <a:ext cx="1677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אבו מאזן ואסמאעיל הניה</a:t>
            </a:r>
          </a:p>
        </p:txBody>
      </p:sp>
      <p:sp>
        <p:nvSpPr>
          <p:cNvPr id="40" name="מלבן 39"/>
          <p:cNvSpPr/>
          <p:nvPr/>
        </p:nvSpPr>
        <p:spPr>
          <a:xfrm>
            <a:off x="2357422" y="3143248"/>
            <a:ext cx="2590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איל יפרח, גיל-עד שער ונפתלי פרנקל (ז"ל)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14810" y="6621685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9" grpId="0" animBg="1"/>
      <p:bldP spid="20" grpId="0" uiExpand="1" animBg="1"/>
      <p:bldP spid="21" grpId="0" animBg="1"/>
      <p:bldP spid="22" grpId="0" build="p"/>
      <p:bldP spid="22" grpId="1" uiExpand="1" build="allAtOnce"/>
      <p:bldP spid="26" grpId="0" uiExpand="1" build="p"/>
      <p:bldP spid="26" grpId="1" uiExpand="1" build="allAtOnce"/>
      <p:bldP spid="28" grpId="0" uiExpand="1" build="p"/>
      <p:bldP spid="28" grpId="1" build="allAtOnce"/>
      <p:bldP spid="29" grpId="0" uiExpand="1" build="p"/>
      <p:bldP spid="29" grpId="1" uiExpand="1" build="allAtOnce"/>
      <p:bldP spid="27" grpId="0"/>
      <p:bldP spid="31" grpId="0"/>
      <p:bldP spid="32" grpId="0"/>
      <p:bldP spid="34" grpId="0" build="allAtOnce"/>
      <p:bldP spid="35" grpId="0"/>
      <p:bldP spid="36" grpId="0"/>
      <p:bldP spid="37" grpId="0" build="allAtOnce"/>
      <p:bldP spid="30" grpId="0" uiExpand="1" build="p"/>
      <p:bldP spid="30" grpId="1" uiExpand="1" build="allAtOnce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928802"/>
            <a:ext cx="778674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3200" dirty="0" smtClean="0"/>
          </a:p>
          <a:p>
            <a:pPr marL="514350" indent="-514350">
              <a:buAutoNum type="arabicPeriod"/>
            </a:pPr>
            <a:endParaRPr lang="he-I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4400" u="sng" dirty="0" smtClean="0">
              <a:cs typeface="David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690442" y="285728"/>
            <a:ext cx="5763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האויב- ארגון החמאס </a:t>
            </a:r>
            <a:endParaRPr lang="he-IL" dirty="0"/>
          </a:p>
        </p:txBody>
      </p:sp>
      <p:pic>
        <p:nvPicPr>
          <p:cNvPr id="2050" name="Picture 2" descr="Z:\Moria\מורשת צהל\עדן\מצגת צוק איתן\נט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500174"/>
            <a:ext cx="2143140" cy="1573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6" name="קבוצה 15"/>
          <p:cNvGrpSpPr/>
          <p:nvPr/>
        </p:nvGrpSpPr>
        <p:grpSpPr>
          <a:xfrm>
            <a:off x="6572264" y="1500174"/>
            <a:ext cx="2143140" cy="1571635"/>
            <a:chOff x="6286512" y="1571612"/>
            <a:chExt cx="2571768" cy="1946535"/>
          </a:xfrm>
        </p:grpSpPr>
        <p:pic>
          <p:nvPicPr>
            <p:cNvPr id="2052" name="Picture 4" descr="Z:\Moria\מורשת צהל\עדן\מצגת צוק איתן\חמאס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6512" y="1571612"/>
              <a:ext cx="2571768" cy="19465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53" name="Picture 5" descr="Z:\Moria\מורשת צהל\עדן\מצגת צוק איתן\עז א דין אל קסאם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1024" y="1643050"/>
              <a:ext cx="830879" cy="8572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55" name="Picture 7" descr="Z:\Moria\מורשת צהל\עדן\מצגת צוק איתן\נשק בפירים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786190"/>
            <a:ext cx="2213657" cy="2758182"/>
          </a:xfrm>
          <a:prstGeom prst="roundRect">
            <a:avLst>
              <a:gd name="adj" fmla="val 141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572000" y="1714488"/>
            <a:ext cx="185738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500" b="1" u="sng" dirty="0" smtClean="0">
                <a:latin typeface="David" pitchFamily="34" charset="-79"/>
                <a:cs typeface="David" pitchFamily="34" charset="-79"/>
              </a:rPr>
              <a:t>6 חטיבות-</a:t>
            </a:r>
            <a:r>
              <a:rPr lang="en-US" sz="1500" b="1" u="sng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1500" b="1" u="sng" dirty="0" smtClean="0">
                <a:latin typeface="David" pitchFamily="34" charset="-79"/>
                <a:cs typeface="David" pitchFamily="34" charset="-79"/>
              </a:rPr>
            </a:br>
            <a:r>
              <a:rPr lang="he-IL" sz="1500" b="1" u="sng" dirty="0" smtClean="0">
                <a:latin typeface="David" pitchFamily="34" charset="-79"/>
                <a:cs typeface="David" pitchFamily="34" charset="-79"/>
              </a:rPr>
              <a:t> 25,000 מחבלים: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6578" y="1071546"/>
            <a:ext cx="2071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b="1" u="sng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 מאפיינים</a:t>
            </a:r>
            <a:endParaRPr lang="he-IL" b="1" u="sng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2" y="1785926"/>
            <a:ext cx="207170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1500" b="1" u="sng" dirty="0" smtClean="0">
                <a:latin typeface="David" pitchFamily="34" charset="-79"/>
                <a:cs typeface="David" pitchFamily="34" charset="-79"/>
              </a:rPr>
              <a:t>10,000 רקטות </a:t>
            </a:r>
          </a:p>
          <a:p>
            <a:pPr algn="just"/>
            <a:r>
              <a:rPr lang="he-IL" sz="1200" dirty="0" smtClean="0">
                <a:latin typeface="David" pitchFamily="34" charset="-79"/>
                <a:cs typeface="David" pitchFamily="34" charset="-79"/>
              </a:rPr>
              <a:t>בינוניות וארוכות טווח</a:t>
            </a:r>
          </a:p>
          <a:p>
            <a:pPr algn="just"/>
            <a:endParaRPr lang="he-IL" sz="1500" dirty="0" smtClean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578" y="3429000"/>
            <a:ext cx="2071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b="1" u="sng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 תהליך ההתעצמות</a:t>
            </a:r>
            <a:endParaRPr lang="he-IL" b="1" u="sng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23" name="מחבר חץ ישר 22"/>
          <p:cNvCxnSpPr/>
          <p:nvPr/>
        </p:nvCxnSpPr>
        <p:spPr>
          <a:xfrm rot="5400000">
            <a:off x="4857752" y="2500306"/>
            <a:ext cx="428628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rot="5400000">
            <a:off x="5286777" y="2643579"/>
            <a:ext cx="57071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 rot="16200000" flipH="1">
            <a:off x="5893603" y="2536026"/>
            <a:ext cx="42862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72132" y="2786058"/>
            <a:ext cx="10001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cs typeface="David" pitchFamily="2" charset="-79"/>
              </a:rPr>
              <a:t>גדודי עז</a:t>
            </a:r>
          </a:p>
          <a:p>
            <a:r>
              <a:rPr lang="he-IL" sz="1200" dirty="0" smtClean="0">
                <a:cs typeface="David" pitchFamily="2" charset="-79"/>
              </a:rPr>
              <a:t> א-דין </a:t>
            </a:r>
            <a:r>
              <a:rPr lang="en-US" sz="1200" dirty="0" smtClean="0">
                <a:cs typeface="David" pitchFamily="2" charset="-79"/>
              </a:rPr>
              <a:t/>
            </a:r>
            <a:br>
              <a:rPr lang="en-US" sz="1200" dirty="0" smtClean="0">
                <a:cs typeface="David" pitchFamily="2" charset="-79"/>
              </a:rPr>
            </a:br>
            <a:r>
              <a:rPr lang="he-IL" sz="1200" dirty="0" smtClean="0">
                <a:cs typeface="David" pitchFamily="2" charset="-79"/>
              </a:rPr>
              <a:t>אל- קאסם</a:t>
            </a:r>
            <a:endParaRPr lang="he-IL" sz="1200" dirty="0">
              <a:cs typeface="David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0628" y="3000372"/>
            <a:ext cx="7858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cs typeface="David" pitchFamily="2" charset="-79"/>
              </a:rPr>
              <a:t>הכוח המבצעי-התקפי</a:t>
            </a:r>
            <a:endParaRPr lang="he-IL" sz="1200" dirty="0">
              <a:cs typeface="David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6248" y="2857496"/>
            <a:ext cx="100013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err="1" smtClean="0">
                <a:cs typeface="David" pitchFamily="2" charset="-79"/>
              </a:rPr>
              <a:t>ה"מוראביטון</a:t>
            </a:r>
            <a:r>
              <a:rPr lang="he-IL" sz="1200" dirty="0" smtClean="0">
                <a:cs typeface="David" pitchFamily="2" charset="-79"/>
              </a:rPr>
              <a:t>"</a:t>
            </a:r>
            <a:endParaRPr lang="he-IL" sz="1200" dirty="0">
              <a:cs typeface="David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0166" y="4572008"/>
            <a:ext cx="307183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1400" b="1" u="sng" dirty="0" smtClean="0">
              <a:latin typeface="David" pitchFamily="34" charset="-79"/>
              <a:cs typeface="David" pitchFamily="34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he-IL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פיתוח התווך </a:t>
            </a:r>
            <a:r>
              <a:rPr lang="he-IL" sz="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התת</a:t>
            </a:r>
            <a:r>
              <a:rPr lang="he-IL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- קרקעי.</a:t>
            </a:r>
          </a:p>
          <a:p>
            <a:pPr algn="just">
              <a:buFont typeface="Arial" pitchFamily="34" charset="0"/>
              <a:buChar char="•"/>
            </a:pPr>
            <a:r>
              <a:rPr lang="he-IL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טרור שמקורו מחוץ לרצועת עזה.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32" grpId="0"/>
      <p:bldP spid="33" grpId="0"/>
      <p:bldP spid="3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מלבן 11"/>
          <p:cNvSpPr/>
          <p:nvPr/>
        </p:nvSpPr>
        <p:spPr>
          <a:xfrm>
            <a:off x="214282" y="1307317"/>
            <a:ext cx="878687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אוגדה 634, עזה-</a:t>
            </a:r>
            <a:r>
              <a:rPr lang="he-IL" dirty="0" smtClean="0">
                <a:cs typeface="David" pitchFamily="2" charset="-79"/>
              </a:rPr>
              <a:t> בפיקודו של תא"ל מיקי אדלשטיין. 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האוגדה הגדולה ביותר שפעלה במערכת "צוק 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 איתן". כללה 5 צוותי קרב חטיבתיים: </a:t>
            </a:r>
            <a:r>
              <a:rPr lang="he-IL" dirty="0" smtClean="0">
                <a:cs typeface="David" pitchFamily="2" charset="-79"/>
              </a:rPr>
              <a:t>2 במאמץ ההגנה (חטמ"ר צפונית </a:t>
            </a:r>
            <a:r>
              <a:rPr lang="he-IL" dirty="0" err="1" smtClean="0">
                <a:cs typeface="David" pitchFamily="2" charset="-79"/>
              </a:rPr>
              <a:t>וחטמ"ר</a:t>
            </a:r>
            <a:r>
              <a:rPr lang="he-IL" dirty="0" smtClean="0">
                <a:cs typeface="David" pitchFamily="2" charset="-79"/>
              </a:rPr>
              <a:t> דרומית) ו-3 התקפיים 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cs typeface="David" pitchFamily="2" charset="-79"/>
              </a:rPr>
              <a:t>  (גבעתי, צנחנים, שריון).</a:t>
            </a:r>
          </a:p>
          <a:p>
            <a:pPr>
              <a:lnSpc>
                <a:spcPct val="150000"/>
              </a:lnSpc>
            </a:pPr>
            <a:endParaRPr lang="he-IL" sz="10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חטיבת גבעתי, בפיקודו של אל"מ עופר וינטר,</a:t>
            </a:r>
            <a:r>
              <a:rPr lang="he-IL" b="1" dirty="0" smtClean="0">
                <a:cs typeface="David" pitchFamily="2" charset="-79"/>
              </a:rPr>
              <a:t> כללה שני גדודי חי"ר (432- צבר; 435) </a:t>
            </a:r>
            <a:r>
              <a:rPr lang="he-IL" b="1" dirty="0" err="1" smtClean="0">
                <a:cs typeface="David" pitchFamily="2" charset="-79"/>
              </a:rPr>
              <a:t>וגדס"ר</a:t>
            </a:r>
            <a:r>
              <a:rPr lang="he-IL" b="1" dirty="0" smtClean="0">
                <a:cs typeface="David" pitchFamily="2" charset="-79"/>
              </a:rPr>
              <a:t> ששייכים לחטיבה ובנוסף 2 גדודי חי"ר (101- "פתן"; יחידת דובדבן 217), גדוד טנקים 52/401, וגדוד הנדסה 603 שחברו אליה.</a:t>
            </a:r>
          </a:p>
          <a:p>
            <a:pPr>
              <a:lnSpc>
                <a:spcPct val="150000"/>
              </a:lnSpc>
            </a:pPr>
            <a:endParaRPr lang="he-IL" sz="10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החטיבה לחמה </a:t>
            </a:r>
            <a:r>
              <a:rPr lang="he-IL" b="1" dirty="0" smtClean="0">
                <a:cs typeface="David" pitchFamily="2" charset="-79"/>
              </a:rPr>
              <a:t>במרחב חרבת </a:t>
            </a:r>
            <a:r>
              <a:rPr lang="he-IL" b="1" dirty="0" err="1" smtClean="0">
                <a:cs typeface="David" pitchFamily="2" charset="-79"/>
              </a:rPr>
              <a:t>א'חזעה</a:t>
            </a:r>
            <a:r>
              <a:rPr lang="he-IL" b="1" dirty="0" smtClean="0">
                <a:cs typeface="David" pitchFamily="2" charset="-79"/>
              </a:rPr>
              <a:t> ומזרח רפיח.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e-IL" sz="10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החטיבה פגעה </a:t>
            </a:r>
            <a:r>
              <a:rPr lang="he-IL" b="1" dirty="0" smtClean="0">
                <a:cs typeface="David" pitchFamily="2" charset="-79"/>
              </a:rPr>
              <a:t>והשמידה 10 מנהרות התקפיות</a:t>
            </a:r>
            <a:r>
              <a:rPr lang="he-IL" dirty="0" smtClean="0">
                <a:cs typeface="David" pitchFamily="2" charset="-79"/>
              </a:rPr>
              <a:t>, יותר מכל חטיבה אחרת במערכה.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976" y="577974"/>
            <a:ext cx="68580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חטיבה 84 (גבעתי)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357694"/>
            <a:ext cx="1519789" cy="209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מלבן 11"/>
          <p:cNvSpPr/>
          <p:nvPr/>
        </p:nvSpPr>
        <p:spPr>
          <a:xfrm>
            <a:off x="142844" y="1500174"/>
            <a:ext cx="8786874" cy="427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u="sng" dirty="0" smtClean="0">
                <a:cs typeface="David" pitchFamily="2" charset="-79"/>
              </a:rPr>
              <a:t>מטרות המערכה:</a:t>
            </a:r>
          </a:p>
          <a:p>
            <a:pPr>
              <a:lnSpc>
                <a:spcPct val="150000"/>
              </a:lnSpc>
            </a:pPr>
            <a:endParaRPr lang="he-IL" sz="700" b="1" u="sng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u="sng" dirty="0" smtClean="0">
                <a:cs typeface="David" pitchFamily="2" charset="-79"/>
              </a:rPr>
              <a:t>הגנת מדינת ישראל </a:t>
            </a:r>
            <a:r>
              <a:rPr lang="he-IL" sz="1600" dirty="0" smtClean="0">
                <a:cs typeface="David" pitchFamily="2" charset="-79"/>
              </a:rPr>
              <a:t>בכלל ויישובי הדרום בפרט </a:t>
            </a:r>
            <a:r>
              <a:rPr lang="he-IL" sz="1600" u="sng" dirty="0" smtClean="0">
                <a:cs typeface="David" pitchFamily="2" charset="-79"/>
              </a:rPr>
              <a:t>מפעילות חבלנית עוינת </a:t>
            </a:r>
            <a:r>
              <a:rPr lang="he-IL" sz="1600" dirty="0" smtClean="0">
                <a:cs typeface="David" pitchFamily="2" charset="-79"/>
              </a:rPr>
              <a:t>היוצאת מרצועת עזה ובכלל זה: </a:t>
            </a:r>
            <a:r>
              <a:rPr lang="en-US" sz="1600" dirty="0" smtClean="0">
                <a:cs typeface="David" pitchFamily="2" charset="-79"/>
              </a:rPr>
              <a:t/>
            </a:r>
            <a:br>
              <a:rPr lang="en-US" sz="1600" dirty="0" smtClean="0">
                <a:cs typeface="David" pitchFamily="2" charset="-79"/>
              </a:rPr>
            </a:br>
            <a:r>
              <a:rPr lang="he-IL" sz="1600" dirty="0" smtClean="0">
                <a:cs typeface="David" pitchFamily="2" charset="-79"/>
              </a:rPr>
              <a:t>  ירי תלול מסלול וחדירות מחבלים מהים, מהאוויר ומהיבשה.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u="sng" dirty="0" smtClean="0">
                <a:cs typeface="David" pitchFamily="2" charset="-79"/>
              </a:rPr>
              <a:t>הפסקת הירי תלול המסלול </a:t>
            </a:r>
            <a:r>
              <a:rPr lang="he-IL" sz="1600" dirty="0" smtClean="0">
                <a:cs typeface="David" pitchFamily="2" charset="-79"/>
              </a:rPr>
              <a:t>מרצועת עזה לעבר מדינת ישראל.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</a:t>
            </a:r>
            <a:r>
              <a:rPr lang="he-IL" sz="1600" u="sng" dirty="0" smtClean="0">
                <a:cs typeface="David" pitchFamily="2" charset="-79"/>
              </a:rPr>
              <a:t>השמדת מנהרות החמאס </a:t>
            </a:r>
            <a:r>
              <a:rPr lang="he-IL" sz="1600" dirty="0" smtClean="0">
                <a:cs typeface="David" pitchFamily="2" charset="-79"/>
              </a:rPr>
              <a:t>ברצועת עזה - מטרה שנוספה לקראת השלב הקרקעי של המבצע.</a:t>
            </a:r>
          </a:p>
          <a:p>
            <a:pPr>
              <a:lnSpc>
                <a:spcPct val="150000"/>
              </a:lnSpc>
            </a:pPr>
            <a:endParaRPr lang="he-IL" sz="500" b="1" u="sng" dirty="0" smtClean="0">
              <a:cs typeface="David" pitchFamily="2" charset="-79"/>
            </a:endParaRPr>
          </a:p>
          <a:p>
            <a:pPr>
              <a:lnSpc>
                <a:spcPct val="150000"/>
              </a:lnSpc>
            </a:pPr>
            <a:endParaRPr lang="he-IL" sz="500" b="1" u="sng" dirty="0" smtClean="0">
              <a:cs typeface="David" pitchFamily="2" charset="-79"/>
            </a:endParaRPr>
          </a:p>
          <a:p>
            <a:pPr>
              <a:lnSpc>
                <a:spcPct val="150000"/>
              </a:lnSpc>
            </a:pPr>
            <a:endParaRPr lang="he-IL" sz="500" b="1" u="sng" dirty="0" smtClean="0">
              <a:cs typeface="David" pitchFamily="2" charset="-79"/>
            </a:endParaRPr>
          </a:p>
          <a:p>
            <a:pPr>
              <a:lnSpc>
                <a:spcPct val="150000"/>
              </a:lnSpc>
            </a:pPr>
            <a:r>
              <a:rPr lang="he-IL" b="1" u="sng" dirty="0" smtClean="0">
                <a:cs typeface="David" pitchFamily="2" charset="-79"/>
              </a:rPr>
              <a:t>המשימה</a:t>
            </a:r>
            <a:r>
              <a:rPr lang="he-IL" b="1" dirty="0" smtClean="0">
                <a:cs typeface="David" pitchFamily="2" charset="-79"/>
              </a:rPr>
              <a:t>: </a:t>
            </a:r>
          </a:p>
          <a:p>
            <a:pPr>
              <a:lnSpc>
                <a:spcPct val="150000"/>
              </a:lnSpc>
            </a:pPr>
            <a:endParaRPr lang="he-IL" sz="700" b="1" dirty="0" smtClean="0">
              <a:cs typeface="David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1600" dirty="0" smtClean="0">
                <a:cs typeface="David" pitchFamily="2" charset="-79"/>
              </a:rPr>
              <a:t>פיקוד דרום יגן במרחבו, ישתלט על המנהרות ההתקפיות וישמיד אותן, על מנת לחזק את ההרתעה ולהקנות ביטחון לתושבי הדרום.</a:t>
            </a:r>
          </a:p>
          <a:p>
            <a:pPr>
              <a:lnSpc>
                <a:spcPct val="150000"/>
              </a:lnSpc>
            </a:pPr>
            <a:endParaRPr lang="he-IL" sz="400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sz="1600" dirty="0" smtClean="0">
                <a:cs typeface="David" pitchFamily="2" charset="-79"/>
              </a:rPr>
              <a:t> המערכה הוכרה </a:t>
            </a:r>
            <a:r>
              <a:rPr lang="he-IL" sz="1600" b="1" u="sng" dirty="0" smtClean="0">
                <a:cs typeface="David" pitchFamily="2" charset="-79"/>
              </a:rPr>
              <a:t>כמערכה פיקודית</a:t>
            </a:r>
            <a:r>
              <a:rPr lang="he-IL" sz="1600" dirty="0" smtClean="0">
                <a:cs typeface="David" pitchFamily="2" charset="-79"/>
              </a:rPr>
              <a:t> - נוהלה על ידי מפקד פיקוד הדרום האלוף סמי תורג'מן.</a:t>
            </a:r>
            <a:endParaRPr lang="he-IL" sz="2000" dirty="0" smtClean="0">
              <a:cs typeface="David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357166"/>
            <a:ext cx="68580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תחילת המערכה- </a:t>
            </a:r>
          </a:p>
          <a:p>
            <a:pPr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תוכנית הפעולה</a:t>
            </a:r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Z:\Moria\מורשת צהל\עדן\מצגת צוק איתן\פירים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85926"/>
            <a:ext cx="2786082" cy="1861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642910" y="1785926"/>
            <a:ext cx="8215370" cy="30008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לאחר תשעת הימים הראשונים של המבצע, בהן צה"ל תקף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cs typeface="David" pitchFamily="2" charset="-79"/>
              </a:rPr>
              <a:t>  מהאוויר בלבד, ב-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17.7.14 </a:t>
            </a:r>
            <a:r>
              <a:rPr lang="he-IL" dirty="0" smtClean="0">
                <a:cs typeface="David" pitchFamily="2" charset="-79"/>
              </a:rPr>
              <a:t>החלה </a:t>
            </a:r>
            <a:r>
              <a:rPr lang="he-IL" u="sng" dirty="0" smtClean="0">
                <a:cs typeface="David" pitchFamily="2" charset="-79"/>
              </a:rPr>
              <a:t>כניסת כוחות קרקעיים</a:t>
            </a:r>
            <a:r>
              <a:rPr lang="he-IL" dirty="0" smtClean="0">
                <a:cs typeface="David" pitchFamily="2" charset="-79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cs typeface="David" pitchFamily="2" charset="-79"/>
              </a:rPr>
              <a:t>  לשטח רצועת עזה.</a:t>
            </a:r>
          </a:p>
          <a:p>
            <a:pPr>
              <a:lnSpc>
                <a:spcPct val="150000"/>
              </a:lnSpc>
            </a:pPr>
            <a:endParaRPr lang="he-IL" dirty="0" smtClean="0">
              <a:cs typeface="David" pitchFamily="2" charset="-79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cs typeface="David" pitchFamily="2" charset="-79"/>
              </a:rPr>
              <a:t> 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31.7.2014</a:t>
            </a:r>
            <a:r>
              <a:rPr lang="he-IL" dirty="0" smtClean="0">
                <a:cs typeface="David" pitchFamily="2" charset="-79"/>
              </a:rPr>
              <a:t>- לאחר 14 ימים של לחימה קרקעית, יצאו רוב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cs typeface="David" pitchFamily="2" charset="-79"/>
              </a:rPr>
              <a:t>  יחידות צוות הקרב החטיבתי של "גבעתי" מחוץ לרצועת עזה, </a:t>
            </a: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והתחושה הייתה כי המערכה קרבה 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 לסופה.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500042"/>
            <a:ext cx="84296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המערכה הקרקעית </a:t>
            </a:r>
          </a:p>
          <a:p>
            <a:pPr lvl="0" algn="ctr"/>
            <a:endParaRPr lang="he-IL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143108" y="1071546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17 ביולי- 5 באוגוסט 2014</a:t>
            </a:r>
            <a:endParaRPr lang="he-IL" sz="2800" b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84296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משימת החטיבה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1928802"/>
            <a:ext cx="778674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 </a:t>
            </a:r>
            <a:endParaRPr lang="he-IL" sz="3200" dirty="0" smtClean="0"/>
          </a:p>
          <a:p>
            <a:pPr marL="514350" indent="-514350">
              <a:buAutoNum type="arabicPeriod"/>
            </a:pPr>
            <a:endParaRPr lang="he-I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2" charset="-79"/>
            </a:endParaRPr>
          </a:p>
          <a:p>
            <a:pPr>
              <a:buFont typeface="Arial" pitchFamily="34" charset="0"/>
              <a:buChar char="•"/>
            </a:pPr>
            <a:endParaRPr lang="he-IL" sz="4400" u="sng" dirty="0" smtClean="0">
              <a:cs typeface="David" pitchFamily="2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428860" y="1500174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400" b="1" i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David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sp>
        <p:nvSpPr>
          <p:cNvPr id="12" name="מציין מיקום תוכן 8"/>
          <p:cNvSpPr txBox="1">
            <a:spLocks/>
          </p:cNvSpPr>
          <p:nvPr/>
        </p:nvSpPr>
        <p:spPr>
          <a:xfrm>
            <a:off x="214282" y="1214422"/>
            <a:ext cx="8572560" cy="12858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he-I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cs typeface="David" pitchFamily="34" charset="-79"/>
              </a:rPr>
              <a:t>משימת</a:t>
            </a:r>
            <a:r>
              <a:rPr kumimoji="0" lang="he-IL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cs typeface="David" pitchFamily="34" charset="-79"/>
              </a:rPr>
              <a:t> החטיבה: </a:t>
            </a:r>
            <a:r>
              <a:rPr kumimoji="0" lang="he-IL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David" pitchFamily="34" charset="-79"/>
                <a:cs typeface="David" pitchFamily="34" charset="-79"/>
              </a:rPr>
              <a:t>צק"ח</a:t>
            </a:r>
            <a:r>
              <a:rPr kumimoji="0" lang="he-IL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David" pitchFamily="34" charset="-79"/>
                <a:cs typeface="David" pitchFamily="34" charset="-79"/>
              </a:rPr>
              <a:t> 84 יתקדם ויתקוף את מרחב דרום- מזרח רפיח, יאתר וישמיד תשתיות מנהור </a:t>
            </a:r>
            <a:r>
              <a:rPr kumimoji="0" lang="he-IL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David" pitchFamily="34" charset="-79"/>
                <a:cs typeface="David" pitchFamily="34" charset="-79"/>
              </a:rPr>
              <a:t>מ"ש</a:t>
            </a:r>
            <a:r>
              <a:rPr kumimoji="0" lang="he-IL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David" pitchFamily="34" charset="-79"/>
                <a:cs typeface="David" pitchFamily="34" charset="-79"/>
              </a:rPr>
              <a:t>" ועד "ש" ועוד 48, על מנת להשמיד את תשתיות המנהור במרחב. משימה צפויה:</a:t>
            </a:r>
            <a:r>
              <a:rPr kumimoji="0" lang="he-IL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cs typeface="David" pitchFamily="34" charset="-79"/>
              </a:rPr>
              <a:t> פשיטה על יעדי אויב בלב השטח הבנוי להעמקת ההישג.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1821637" y="3425611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משימת </a:t>
            </a:r>
            <a:r>
              <a:rPr lang="he-IL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הגדס"ר</a:t>
            </a:r>
            <a:endParaRPr lang="he-IL" sz="3600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ttman David" pitchFamily="2" charset="-79"/>
              <a:cs typeface="Guttman David" pitchFamily="2" charset="-79"/>
            </a:endParaRPr>
          </a:p>
        </p:txBody>
      </p:sp>
      <p:sp>
        <p:nvSpPr>
          <p:cNvPr id="15" name="מציין מיקום תוכן 8"/>
          <p:cNvSpPr txBox="1">
            <a:spLocks/>
          </p:cNvSpPr>
          <p:nvPr/>
        </p:nvSpPr>
        <p:spPr>
          <a:xfrm>
            <a:off x="214282" y="4643446"/>
            <a:ext cx="8572560" cy="11430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he-I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cs typeface="David" pitchFamily="34" charset="-79"/>
              </a:rPr>
              <a:t>משימת</a:t>
            </a:r>
            <a:r>
              <a:rPr kumimoji="0" lang="he-IL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cs typeface="David" pitchFamily="34" charset="-79"/>
              </a:rPr>
              <a:t> </a:t>
            </a:r>
            <a:r>
              <a:rPr kumimoji="0" lang="he-IL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cs typeface="David" pitchFamily="34" charset="-79"/>
              </a:rPr>
              <a:t>הגדס"ר</a:t>
            </a:r>
            <a:r>
              <a:rPr kumimoji="0" lang="he-IL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cs typeface="David" pitchFamily="34" charset="-79"/>
              </a:rPr>
              <a:t>: </a:t>
            </a:r>
            <a:r>
              <a:rPr kumimoji="0" lang="he-IL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David" pitchFamily="34" charset="-79"/>
                <a:cs typeface="David" pitchFamily="34" charset="-79"/>
              </a:rPr>
              <a:t>יפשוט, </a:t>
            </a: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יאתר וישמיד תשתיות מנהור, ישמיד אויב וינתק מגע עד "ש"+48. כל זאת על מנת להסיר את איום המנהור ההתקפי בגזרתו.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428604"/>
            <a:ext cx="84296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הסיירת נתקלת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1000108"/>
            <a:ext cx="8715436" cy="14311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itchFamily="2" charset="-79"/>
              </a:rPr>
              <a:t>1.8.2015- </a:t>
            </a:r>
            <a:r>
              <a:rPr lang="he-IL" sz="1600" dirty="0" smtClean="0">
                <a:cs typeface="David" pitchFamily="2" charset="-79"/>
              </a:rPr>
              <a:t>צוותים קטנים של </a:t>
            </a:r>
            <a:r>
              <a:rPr lang="he-IL" sz="1600" dirty="0" err="1" smtClean="0">
                <a:cs typeface="David" pitchFamily="2" charset="-79"/>
              </a:rPr>
              <a:t>הפלס"ר</a:t>
            </a:r>
            <a:r>
              <a:rPr lang="he-IL" sz="1600" dirty="0" smtClean="0">
                <a:cs typeface="David" pitchFamily="2" charset="-79"/>
              </a:rPr>
              <a:t> החטיבתי </a:t>
            </a:r>
            <a:r>
              <a:rPr lang="he-IL" sz="1600" b="1" dirty="0" smtClean="0">
                <a:cs typeface="David" pitchFamily="2" charset="-79"/>
              </a:rPr>
              <a:t>יוצאים עם שחר לסרוק את המתחם</a:t>
            </a:r>
            <a:r>
              <a:rPr lang="he-IL" sz="1600" dirty="0" smtClean="0">
                <a:cs typeface="David" pitchFamily="2" charset="-79"/>
              </a:rPr>
              <a:t>, הנמצא בפאתי רפיח על חורבותיו של היישוב מורג, כדי לנסות ולאתר את המנהרות.</a:t>
            </a:r>
          </a:p>
          <a:p>
            <a:pPr>
              <a:lnSpc>
                <a:spcPct val="150000"/>
              </a:lnSpc>
            </a:pPr>
            <a:endParaRPr lang="he-IL" sz="1000" dirty="0" smtClean="0">
              <a:latin typeface="David" pitchFamily="34" charset="-79"/>
              <a:cs typeface="David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2" charset="-79"/>
              </a:rPr>
              <a:t>9:00-</a:t>
            </a:r>
            <a:r>
              <a:rPr lang="he-IL" sz="1600" dirty="0" smtClean="0">
                <a:latin typeface="David" pitchFamily="34" charset="-79"/>
                <a:cs typeface="David" pitchFamily="2" charset="-79"/>
              </a:rPr>
              <a:t> הכוח מזהה תצפיתנים של החמאס, </a:t>
            </a:r>
            <a:r>
              <a:rPr lang="he-IL" sz="1600" b="1" dirty="0" smtClean="0">
                <a:latin typeface="David" pitchFamily="34" charset="-79"/>
                <a:cs typeface="David" pitchFamily="2" charset="-79"/>
              </a:rPr>
              <a:t>מתפצל </a:t>
            </a:r>
            <a:r>
              <a:rPr lang="he-IL" sz="1600" dirty="0" smtClean="0">
                <a:latin typeface="David" pitchFamily="34" charset="-79"/>
                <a:cs typeface="David" pitchFamily="2" charset="-79"/>
              </a:rPr>
              <a:t>ומאגף את אחד המבנים.</a:t>
            </a:r>
          </a:p>
        </p:txBody>
      </p:sp>
      <p:sp>
        <p:nvSpPr>
          <p:cNvPr id="11" name="מלבן 10"/>
          <p:cNvSpPr/>
          <p:nvPr/>
        </p:nvSpPr>
        <p:spPr>
          <a:xfrm>
            <a:off x="2428860" y="1500174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400" b="1" i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David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28680" r="16813" b="9978"/>
          <a:stretch>
            <a:fillRect/>
          </a:stretch>
        </p:blipFill>
        <p:spPr bwMode="auto">
          <a:xfrm>
            <a:off x="500034" y="2473167"/>
            <a:ext cx="8072493" cy="388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2910" y="3429000"/>
            <a:ext cx="714380" cy="461665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היתקלות הסיירת</a:t>
            </a:r>
          </a:p>
        </p:txBody>
      </p:sp>
      <p:cxnSp>
        <p:nvCxnSpPr>
          <p:cNvPr id="13" name="מחבר חץ ישר 12"/>
          <p:cNvCxnSpPr/>
          <p:nvPr/>
        </p:nvCxnSpPr>
        <p:spPr>
          <a:xfrm rot="16200000" flipH="1">
            <a:off x="964381" y="4179099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71604" y="3786190"/>
            <a:ext cx="714380" cy="276999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רפיח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6578" y="5896293"/>
            <a:ext cx="1785950" cy="461665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קווים אדומים- </a:t>
            </a:r>
            <a:r>
              <a:rPr lang="he-IL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גבולות גזרתים של החמאס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52" y="357166"/>
            <a:ext cx="84296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ctr"/>
            <a:r>
              <a:rPr lang="he-IL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ttman David" pitchFamily="2" charset="-79"/>
                <a:cs typeface="Guttman David" pitchFamily="2" charset="-79"/>
              </a:rPr>
              <a:t>הסיירת נתקלת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844" y="898526"/>
            <a:ext cx="8858312" cy="33470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2" charset="-79"/>
              </a:rPr>
              <a:t>9:06- </a:t>
            </a:r>
            <a:r>
              <a:rPr lang="he-IL" sz="1600" dirty="0" smtClean="0">
                <a:latin typeface="David" pitchFamily="34" charset="-79"/>
                <a:cs typeface="David" pitchFamily="2" charset="-79"/>
              </a:rPr>
              <a:t>חוליית מחבלים האורבת בין החממות והמבנים פותחת במפתיע באש מטווח קצר מאוד על קבוצת לוחמים. </a:t>
            </a:r>
            <a:r>
              <a:rPr lang="he-IL" sz="1600" b="1" dirty="0" smtClean="0">
                <a:latin typeface="David" pitchFamily="34" charset="-79"/>
                <a:cs typeface="David" pitchFamily="2" charset="-79"/>
              </a:rPr>
              <a:t>כתוצאה מהירי נפגעים פגיעות קטלניות שלושת הלוחמים בקבוצה:</a:t>
            </a:r>
            <a:r>
              <a:rPr lang="he-IL" sz="1600" dirty="0" smtClean="0">
                <a:latin typeface="David" pitchFamily="34" charset="-79"/>
                <a:cs typeface="David" pitchFamily="2" charset="-79"/>
              </a:rPr>
              <a:t> מפקד </a:t>
            </a:r>
            <a:r>
              <a:rPr lang="he-IL" sz="1600" dirty="0" err="1" smtClean="0">
                <a:latin typeface="David" pitchFamily="34" charset="-79"/>
                <a:cs typeface="David" pitchFamily="2" charset="-79"/>
              </a:rPr>
              <a:t>הפלס"ר</a:t>
            </a:r>
            <a:r>
              <a:rPr lang="he-IL" sz="1600" dirty="0" smtClean="0">
                <a:latin typeface="David" pitchFamily="34" charset="-79"/>
                <a:cs typeface="David" pitchFamily="2" charset="-79"/>
              </a:rPr>
              <a:t>, רס"ן בניה שראל, מפקד צוות, סג"ם הדר גולדין והקשר, סמ"ר ליאל גדעוני. </a:t>
            </a:r>
          </a:p>
          <a:p>
            <a:pPr>
              <a:lnSpc>
                <a:spcPct val="150000"/>
              </a:lnSpc>
            </a:pPr>
            <a:endParaRPr lang="he-IL" sz="700" dirty="0" smtClean="0">
              <a:latin typeface="David" pitchFamily="34" charset="-79"/>
              <a:cs typeface="David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1600" dirty="0" smtClean="0">
                <a:latin typeface="David" pitchFamily="34" charset="-79"/>
                <a:cs typeface="David" pitchFamily="2" charset="-79"/>
              </a:rPr>
              <a:t>דקות ספורות לאחר מכן מגיע הצוות המקביל </a:t>
            </a:r>
            <a:r>
              <a:rPr lang="he-IL" sz="1600" b="1" dirty="0" smtClean="0">
                <a:latin typeface="David" pitchFamily="34" charset="-79"/>
                <a:cs typeface="David" pitchFamily="2" charset="-79"/>
              </a:rPr>
              <a:t>ומזהה במקום את גופותיהם של בניה וליאל. </a:t>
            </a:r>
            <a:r>
              <a:rPr lang="he-IL" sz="1600" dirty="0" smtClean="0">
                <a:latin typeface="David" pitchFamily="34" charset="-79"/>
                <a:cs typeface="David" pitchFamily="2" charset="-79"/>
              </a:rPr>
              <a:t>סגן יאיר אלקלעי מהצוות המקביל פותח באש לכיוון הנסיגה המשוער של המחבלים ומגלה את אחד הפירים מהם כנראה הגיחו המחבלים.</a:t>
            </a:r>
          </a:p>
          <a:p>
            <a:pPr>
              <a:lnSpc>
                <a:spcPct val="150000"/>
              </a:lnSpc>
            </a:pPr>
            <a:endParaRPr lang="he-IL" sz="600" dirty="0" smtClean="0">
              <a:latin typeface="David" pitchFamily="34" charset="-79"/>
              <a:cs typeface="David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1600" dirty="0" smtClean="0">
                <a:latin typeface="David" pitchFamily="34" charset="-79"/>
                <a:cs typeface="David" pitchFamily="2" charset="-79"/>
              </a:rPr>
              <a:t>יחד עם לוחמי </a:t>
            </a:r>
            <a:r>
              <a:rPr lang="he-IL" sz="1600" dirty="0" err="1" smtClean="0">
                <a:latin typeface="David" pitchFamily="34" charset="-79"/>
                <a:cs typeface="David" pitchFamily="2" charset="-79"/>
              </a:rPr>
              <a:t>הגדס"ר</a:t>
            </a:r>
            <a:r>
              <a:rPr lang="he-IL" sz="1600" dirty="0" smtClean="0">
                <a:latin typeface="David" pitchFamily="34" charset="-79"/>
                <a:cs typeface="David" pitchFamily="2" charset="-79"/>
              </a:rPr>
              <a:t> מגיע לאזור לוחם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latin typeface="David" pitchFamily="34" charset="-79"/>
                <a:cs typeface="David" pitchFamily="2" charset="-79"/>
              </a:rPr>
              <a:t>יחידת 504,שמצלם את הזירה ומאמת </a:t>
            </a:r>
          </a:p>
          <a:p>
            <a:pPr>
              <a:lnSpc>
                <a:spcPct val="150000"/>
              </a:lnSpc>
            </a:pPr>
            <a:r>
              <a:rPr lang="he-IL" sz="1600" dirty="0" smtClean="0">
                <a:latin typeface="David" pitchFamily="34" charset="-79"/>
                <a:cs typeface="David" pitchFamily="2" charset="-79"/>
              </a:rPr>
              <a:t>סופית כי</a:t>
            </a:r>
            <a:r>
              <a:rPr lang="he-IL" sz="1600" b="1" dirty="0" smtClean="0">
                <a:latin typeface="David" pitchFamily="34" charset="-79"/>
                <a:cs typeface="David" pitchFamily="2" charset="-79"/>
              </a:rPr>
              <a:t> סג"ם הדר גולדין נעדר.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4810" y="6407371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>
                <a:cs typeface="David" pitchFamily="2" charset="-79"/>
              </a:rPr>
              <a:t>- שמור -</a:t>
            </a:r>
            <a:endParaRPr lang="he-IL" sz="1400" b="1" dirty="0">
              <a:cs typeface="David" pitchFamily="2" charset="-79"/>
            </a:endParaRPr>
          </a:p>
        </p:txBody>
      </p:sp>
      <p:grpSp>
        <p:nvGrpSpPr>
          <p:cNvPr id="8" name="קבוצה 18"/>
          <p:cNvGrpSpPr>
            <a:grpSpLocks/>
          </p:cNvGrpSpPr>
          <p:nvPr/>
        </p:nvGrpSpPr>
        <p:grpSpPr bwMode="auto">
          <a:xfrm>
            <a:off x="500034" y="3000372"/>
            <a:ext cx="4786345" cy="3000396"/>
            <a:chOff x="-357188" y="39307"/>
            <a:chExt cx="9501188" cy="5961443"/>
          </a:xfrm>
        </p:grpSpPr>
        <p:pic>
          <p:nvPicPr>
            <p:cNvPr id="10" name="Picture 2" descr="C:\Users\s7644242\Desktop\תמונות חניבעל\DSC0577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857250"/>
              <a:ext cx="914400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מלבן 18"/>
            <p:cNvSpPr/>
            <p:nvPr/>
          </p:nvSpPr>
          <p:spPr>
            <a:xfrm>
              <a:off x="1157491" y="39307"/>
              <a:ext cx="6609525" cy="683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defRPr/>
              </a:pPr>
              <a:r>
                <a:rPr lang="he-IL" b="1" u="sng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avid" pitchFamily="34" charset="-79"/>
                  <a:cs typeface="David" pitchFamily="34" charset="-79"/>
                </a:rPr>
                <a:t>מבנה החטיפה-פינה דרום מערבית</a:t>
              </a:r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0" y="1714500"/>
              <a:ext cx="1571625" cy="112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Ruehl" pitchFamily="34" charset="-79"/>
                  <a:cs typeface="FrankRuehl" pitchFamily="34" charset="-79"/>
                </a:rPr>
                <a:t>מבנה החטיפה </a:t>
              </a:r>
            </a:p>
          </p:txBody>
        </p:sp>
        <p:cxnSp>
          <p:nvCxnSpPr>
            <p:cNvPr id="21" name="מחבר חץ ישר 10"/>
            <p:cNvCxnSpPr>
              <a:cxnSpLocks noChangeShapeType="1"/>
            </p:cNvCxnSpPr>
            <p:nvPr/>
          </p:nvCxnSpPr>
          <p:spPr bwMode="auto">
            <a:xfrm>
              <a:off x="1500188" y="2143125"/>
              <a:ext cx="1285875" cy="1071563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5572126" y="1071563"/>
              <a:ext cx="3429000" cy="908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זיהוי התצפיתן במרפסת על ידי בניה ז"ל</a:t>
              </a:r>
            </a:p>
          </p:txBody>
        </p:sp>
        <p:cxnSp>
          <p:nvCxnSpPr>
            <p:cNvPr id="23" name="מחבר חץ ישר 13"/>
            <p:cNvCxnSpPr>
              <a:cxnSpLocks noChangeShapeType="1"/>
            </p:cNvCxnSpPr>
            <p:nvPr/>
          </p:nvCxnSpPr>
          <p:spPr bwMode="auto">
            <a:xfrm rot="10800000" flipV="1">
              <a:off x="4214813" y="1571625"/>
              <a:ext cx="2286000" cy="1000125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-357188" y="3500437"/>
              <a:ext cx="2571750" cy="112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e-IL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Ruehl" pitchFamily="34" charset="-79"/>
                  <a:cs typeface="FrankRuehl" pitchFamily="34" charset="-79"/>
                </a:rPr>
                <a:t>נקודת ההיתקלות</a:t>
              </a:r>
            </a:p>
          </p:txBody>
        </p:sp>
        <p:cxnSp>
          <p:nvCxnSpPr>
            <p:cNvPr id="25" name="מחבר חץ ישר 20"/>
            <p:cNvCxnSpPr>
              <a:cxnSpLocks noChangeShapeType="1"/>
            </p:cNvCxnSpPr>
            <p:nvPr/>
          </p:nvCxnSpPr>
          <p:spPr bwMode="auto">
            <a:xfrm rot="5400000">
              <a:off x="-107157" y="4107657"/>
              <a:ext cx="1357313" cy="85725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4648" b="15771"/>
          <a:stretch>
            <a:fillRect/>
          </a:stretch>
        </p:blipFill>
        <p:spPr bwMode="auto">
          <a:xfrm>
            <a:off x="6000760" y="4405978"/>
            <a:ext cx="278608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5357818" y="5977614"/>
            <a:ext cx="40005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לצפייה בסרטון הממחיש את האירוע-</a:t>
            </a:r>
          </a:p>
          <a:p>
            <a:pPr algn="ctr"/>
            <a:r>
              <a:rPr lang="he-IL" sz="1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לחצו על התמונה</a:t>
            </a:r>
            <a:endParaRPr lang="he-IL" sz="14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428596" y="569299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התמונה נלקחה ממצגת אירוע חניבעל של אגד ארטילרי 215</a:t>
            </a:r>
            <a:endParaRPr lang="he-IL" sz="1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תמונה" ma:contentTypeID="0x0101020029A608BB81C961428B244BF795314848" ma:contentTypeVersion="0" ma:contentTypeDescription="טען תמונה או צילום." ma:contentTypeScope="" ma:versionID="63c8441e0d57ae461a94a0aa76aebe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306b2e1fc24ea162f0a9447124714a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7" nillable="true" ma:displayName="רוחב תמונה" ma:internalName="ImageWidth" ma:readOnly="true">
      <xsd:simpleType>
        <xsd:restriction base="dms:Unknown"/>
      </xsd:simpleType>
    </xsd:element>
    <xsd:element name="ImageHeight" ma:index="8" nillable="true" ma:displayName="גובה תמונה" ma:internalName="ImageHeight" ma:readOnly="true">
      <xsd:simpleType>
        <xsd:restriction base="dms:Unknown"/>
      </xsd:simpleType>
    </xsd:element>
    <xsd:element name="ImageCreateDate" ma:index="9" nillable="true" ma:displayName="ת. צילום" ma:description="" ma:format="DateTime" ma:hidden="true" ma:internalName="ImageCreateDate">
      <xsd:simpleType>
        <xsd:restriction base="dms:DateTime"/>
      </xsd:simpleType>
    </xsd:element>
    <xsd:element name="Description" ma:index="10" nillable="true" ma:displayName="תיאור" ma:description="משמש כטקסט חלופי עבור התמונה." ma:hidden="true" ma:internalName="Description">
      <xsd:simpleType>
        <xsd:restriction base="dms:Note">
          <xsd:maxLength value="255"/>
        </xsd:restriction>
      </xsd:simpleType>
    </xsd:element>
    <xsd:element name="ThumbnailExists" ma:index="11" nillable="true" ma:displayName="תמונה ממוזערת קיימת" ma:default="FALSE" ma:hidden="true" ma:internalName="ThumbnailExists" ma:readOnly="true">
      <xsd:simpleType>
        <xsd:restriction base="dms:Boolean"/>
      </xsd:simpleType>
    </xsd:element>
    <xsd:element name="PreviewExists" ma:index="12" nillable="true" ma:displayName="תצוגה מקדימה קיימת" ma:default="FALSE" ma:hidden="true" ma:internalName="PreviewExists" ma:readOnly="true">
      <xsd:simpleType>
        <xsd:restriction base="dms:Boolean"/>
      </xsd:simpleType>
    </xsd:element>
    <xsd:element name="AlternateThumbnailUrl" ma:index="13" nillable="true" ma:displayName="כתובת URL של תמונת תצוגה מקדימה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סוג תוכן"/>
        <xsd:element ref="dc:title" minOccurs="0" maxOccurs="1" ma:index="6" ma:displayName="כותרת"/>
        <xsd:element ref="dc:subject" minOccurs="0" maxOccurs="1"/>
        <xsd:element ref="dc:description" minOccurs="0" maxOccurs="1"/>
        <xsd:element name="keywords" minOccurs="0" maxOccurs="1" type="xsd:string" ma:index="14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4b74278-1420-4dcd-869c-16370e1908a6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B22D344-F34D-4831-BAC7-00F3FF536088}"/>
</file>

<file path=customXml/itemProps2.xml><?xml version="1.0" encoding="utf-8"?>
<ds:datastoreItem xmlns:ds="http://schemas.openxmlformats.org/officeDocument/2006/customXml" ds:itemID="{EA22994F-A8BF-4926-9009-0A1D06C06754}"/>
</file>

<file path=customXml/itemProps3.xml><?xml version="1.0" encoding="utf-8"?>
<ds:datastoreItem xmlns:ds="http://schemas.openxmlformats.org/officeDocument/2006/customXml" ds:itemID="{13F1D40F-45DC-46DA-94F7-836763F705A5}"/>
</file>

<file path=customXml/itemProps4.xml><?xml version="1.0" encoding="utf-8"?>
<ds:datastoreItem xmlns:ds="http://schemas.openxmlformats.org/officeDocument/2006/customXml" ds:itemID="{3DFBA9A1-31F9-4B6A-9649-5DD87432CF37}"/>
</file>

<file path=docProps/app.xml><?xml version="1.0" encoding="utf-8"?>
<Properties xmlns="http://schemas.openxmlformats.org/officeDocument/2006/extended-properties" xmlns:vt="http://schemas.openxmlformats.org/officeDocument/2006/docPropsVTypes">
  <TotalTime>15736</TotalTime>
  <Words>1818</Words>
  <Application>Microsoft Office PowerPoint</Application>
  <PresentationFormat>‫הצגה על המסך (4:3)</PresentationFormat>
  <Paragraphs>225</Paragraphs>
  <Slides>17</Slides>
  <Notes>14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ערכת נושא Office</vt:lpstr>
      <vt:lpstr> 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</vt:vector>
  </TitlesOfParts>
  <Company>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קרב רפיח</dc:title>
  <dc:creator>s8118298</dc:creator>
  <cp:keywords/>
  <cp:lastModifiedBy>s8122271</cp:lastModifiedBy>
  <cp:revision>954</cp:revision>
  <dcterms:created xsi:type="dcterms:W3CDTF">2015-05-26T09:33:40Z</dcterms:created>
  <dcterms:modified xsi:type="dcterms:W3CDTF">2016-08-09T10:49:56Z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0x0101020029A608BB81C961428B244BF795314848</vt:lpwstr>
  </property>
  <property fmtid="{D5CDD505-2E9C-101B-9397-08002B2CF9AE}" pid="3" name="Order">
    <vt:r8>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vti_imgdate">
    <vt:lpwstr/>
  </property>
</Properties>
</file>