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1"/>
            <a:ext cx="1430345" cy="996225"/>
            <a:chOff x="-354205" y="202559"/>
            <a:chExt cx="512595" cy="357019"/>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9"/>
              <a:ext cx="509100" cy="3570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600" u="none" cap="none" strike="noStrike">
                  <a:solidFill>
                    <a:srgbClr val="FFFFFF"/>
                  </a:solidFill>
                  <a:latin typeface="Assistant"/>
                  <a:ea typeface="Assistant"/>
                  <a:cs typeface="Assistant"/>
                  <a:sym typeface="Assistant"/>
                </a:rPr>
                <a:t>1,</a:t>
              </a:r>
              <a:r>
                <a:rPr b="1" lang="en-US" sz="3600">
                  <a:solidFill>
                    <a:srgbClr val="FFFFFF"/>
                  </a:solidFill>
                  <a:latin typeface="Assistant"/>
                  <a:ea typeface="Assistant"/>
                  <a:cs typeface="Assistant"/>
                  <a:sym typeface="Assistant"/>
                </a:rPr>
                <a:t>35</a:t>
              </a:r>
              <a:r>
                <a:rPr b="1" i="0" lang="en-US" sz="3600" u="none" cap="none" strike="noStrike">
                  <a:solidFill>
                    <a:srgbClr val="FFFFFF"/>
                  </a:solidFill>
                  <a:latin typeface="Assistant"/>
                  <a:ea typeface="Assistant"/>
                  <a:cs typeface="Assistant"/>
                  <a:sym typeface="Assistant"/>
                </a:rPr>
                <a:t>0</a:t>
              </a:r>
              <a:endParaRPr b="1">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400" u="none" cap="none" strike="noStrike">
                  <a:solidFill>
                    <a:srgbClr val="FFFFFF"/>
                  </a:solidFill>
                  <a:latin typeface="Assistant"/>
                  <a:ea typeface="Assistant"/>
                  <a:cs typeface="Assistant"/>
                  <a:sym typeface="Assistant"/>
                </a:rPr>
                <a:t>20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חוליות חיזבאללה חוסלו</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2,500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משולבת של כוחות האוויר והיבשה</a:t>
              </a:r>
              <a:endParaRPr sz="1300">
                <a:latin typeface="Assistant"/>
                <a:ea typeface="Assistant"/>
                <a:cs typeface="Assistant"/>
                <a:sym typeface="Assistant"/>
              </a:endParaRPr>
            </a:p>
          </p:txBody>
        </p:sp>
      </p:grpSp>
      <p:sp>
        <p:nvSpPr>
          <p:cNvPr id="99" name="Google Shape;99;p13"/>
          <p:cNvSpPr txBox="1"/>
          <p:nvPr/>
        </p:nvSpPr>
        <p:spPr>
          <a:xfrm>
            <a:off x="5764361" y="1056653"/>
            <a:ext cx="1659600" cy="12063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2800" u="none" cap="none" strike="noStrike">
                <a:solidFill>
                  <a:srgbClr val="066B57"/>
                </a:solidFill>
                <a:latin typeface="Assistant"/>
                <a:ea typeface="Assistant"/>
                <a:cs typeface="Assistant"/>
                <a:sym typeface="Assistant"/>
              </a:rPr>
              <a:t>היום ה-3</a:t>
            </a:r>
            <a:r>
              <a:rPr b="1" lang="en-US" sz="2800">
                <a:solidFill>
                  <a:srgbClr val="066B57"/>
                </a:solidFill>
                <a:latin typeface="Assistant"/>
                <a:ea typeface="Assistant"/>
                <a:cs typeface="Assistant"/>
                <a:sym typeface="Assistant"/>
              </a:rPr>
              <a:t>1</a:t>
            </a:r>
            <a:r>
              <a:rPr b="1" i="0" lang="en-US" sz="2800" u="none" cap="none" strike="noStrike">
                <a:solidFill>
                  <a:srgbClr val="066B57"/>
                </a:solidFill>
                <a:latin typeface="Assistant"/>
                <a:ea typeface="Assistant"/>
                <a:cs typeface="Assistant"/>
                <a:sym typeface="Assistant"/>
              </a:rPr>
              <a:t> ללחימה</a:t>
            </a:r>
            <a:endParaRPr b="1" sz="1000">
              <a:latin typeface="Assistant"/>
              <a:ea typeface="Assistant"/>
              <a:cs typeface="Assistant"/>
              <a:sym typeface="Assistant"/>
            </a:endParaRPr>
          </a:p>
        </p:txBody>
      </p:sp>
      <p:grpSp>
        <p:nvGrpSpPr>
          <p:cNvPr id="100" name="Google Shape;100;p13"/>
          <p:cNvGrpSpPr/>
          <p:nvPr/>
        </p:nvGrpSpPr>
        <p:grpSpPr>
          <a:xfrm>
            <a:off x="5748648" y="2479361"/>
            <a:ext cx="1671715" cy="866397"/>
            <a:chOff x="0" y="0"/>
            <a:chExt cx="599105" cy="310497"/>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0" y="38100"/>
              <a:ext cx="599105" cy="272397"/>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6</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i="0" lang="en-US" u="none" cap="none" strike="noStrike">
                  <a:solidFill>
                    <a:srgbClr val="FFFFFF"/>
                  </a:solidFill>
                  <a:latin typeface="Assistant"/>
                  <a:ea typeface="Assistant"/>
                  <a:cs typeface="Assistant"/>
                  <a:sym typeface="Assistant"/>
                </a:rPr>
                <a:t>כ״</a:t>
              </a:r>
              <a:r>
                <a:rPr b="1" lang="en-US">
                  <a:solidFill>
                    <a:srgbClr val="FFFFFF"/>
                  </a:solidFill>
                  <a:latin typeface="Assistant"/>
                  <a:ea typeface="Assistant"/>
                  <a:cs typeface="Assistant"/>
                  <a:sym typeface="Assistant"/>
                </a:rPr>
                <a:t>ב</a:t>
              </a:r>
              <a:r>
                <a:rPr b="1" i="0" lang="en-US" u="none" cap="none" strike="noStrike">
                  <a:solidFill>
                    <a:srgbClr val="FFFFFF"/>
                  </a:solidFill>
                  <a:latin typeface="Assistant"/>
                  <a:ea typeface="Assistant"/>
                  <a:cs typeface="Assistant"/>
                  <a:sym typeface="Assistant"/>
                </a:rPr>
                <a:t> בחשוון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55850" y="1203463"/>
            <a:ext cx="5337600" cy="90087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900">
                <a:solidFill>
                  <a:srgbClr val="FFFFFF"/>
                </a:solidFill>
                <a:latin typeface="Assistant"/>
                <a:ea typeface="Assistant"/>
                <a:cs typeface="Assistant"/>
                <a:sym typeface="Assistant"/>
              </a:rPr>
              <a:t>השבוע החמישי למלחמה</a:t>
            </a:r>
            <a:endParaRPr b="1" sz="1900">
              <a:solidFill>
                <a:srgbClr val="FFFFFF"/>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הדרום:</a:t>
            </a:r>
            <a:endParaRPr sz="1500">
              <a:solidFill>
                <a:schemeClr val="dk1"/>
              </a:solidFill>
              <a:latin typeface="Assistant"/>
              <a:ea typeface="Assistant"/>
              <a:cs typeface="Assistant"/>
              <a:sym typeface="Assistant"/>
            </a:endParaRPr>
          </a:p>
          <a:p>
            <a:pPr indent="-301625" lvl="0" marL="457200"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לאורך היממה האחרונה המשיכו כוחות קרקעיים של צה"ל  בפעולתם ברצועה והשתלטו על מוצב נוסף של חמאס. במוצב זה היו לארגון הטרור חמאס עמדות תצפית, מתחמי אימונים לפעילי הטרור וכן מנהרות טרור. בפעולה חיסל צה"ל מספר מחבלים. </a:t>
            </a:r>
            <a:endParaRPr sz="1150">
              <a:solidFill>
                <a:schemeClr val="dk1"/>
              </a:solidFill>
              <a:latin typeface="Assistant"/>
              <a:ea typeface="Assistant"/>
              <a:cs typeface="Assistant"/>
              <a:sym typeface="Assistant"/>
            </a:endParaRPr>
          </a:p>
          <a:p>
            <a:pPr indent="-301625" lvl="0" marL="457200"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עוד במהלך הלילה, מטוס קרב של חיל האוויר, בהכוונה מודיעינית של שב"כ ואמ"ן, חיסל את המחבל ואיל עספה, שעמד בראש גדוד דיר אל-בלח של חמאס בחטיבת מחנות המרכז.</a:t>
            </a:r>
            <a:endParaRPr sz="1150">
              <a:solidFill>
                <a:schemeClr val="dk1"/>
              </a:solidFill>
              <a:latin typeface="Assistant"/>
              <a:ea typeface="Assistant"/>
              <a:cs typeface="Assistant"/>
              <a:sym typeface="Assistant"/>
            </a:endParaRPr>
          </a:p>
          <a:p>
            <a:pPr indent="-301625" lvl="0" marL="457200"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אמש, נחנך חמ״ל התצפיות החדש לגזרת נחל עוז שהוקם מחדש במחנה רעים, זאת כחודש לאחר שנפגע במתקפת הפתע הרצחנית של חמאס. </a:t>
            </a:r>
            <a:endParaRPr sz="115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200">
              <a:solidFill>
                <a:schemeClr val="dk1"/>
              </a:solidFill>
              <a:latin typeface="Assistant"/>
              <a:ea typeface="Assistant"/>
              <a:cs typeface="Assistant"/>
              <a:sym typeface="Assistant"/>
            </a:endParaRPr>
          </a:p>
          <a:p>
            <a:pPr indent="-301625" lvl="0" marL="457200" rtl="1" algn="r">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חיזבאללה ממשיך בירי לכיוון ישראל ובשעות אחר הצהריים זוהו כ-30 שיגורים והופעלו אזעקות בגליל המערבי ובקריות. צה"ל תוקף מטרות חיזבאללה בדרום לבנון ומגיב על התקיפות בירי. </a:t>
            </a:r>
            <a:endParaRPr sz="1150">
              <a:solidFill>
                <a:schemeClr val="dk1"/>
              </a:solidFill>
              <a:latin typeface="Assistant"/>
              <a:ea typeface="Assistant"/>
              <a:cs typeface="Assistant"/>
              <a:sym typeface="Assistant"/>
            </a:endParaRPr>
          </a:p>
          <a:p>
            <a:pPr indent="-301625" lvl="0" marL="457200" rtl="1" algn="r">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אמש, קיים הרמטכ"ל הערכת מצב בפיקוד צפון וסיכם: </a:t>
            </a:r>
            <a:br>
              <a:rPr lang="en-US" sz="1150">
                <a:solidFill>
                  <a:schemeClr val="dk1"/>
                </a:solidFill>
                <a:latin typeface="Assistant"/>
                <a:ea typeface="Assistant"/>
                <a:cs typeface="Assistant"/>
                <a:sym typeface="Assistant"/>
              </a:rPr>
            </a:br>
            <a:r>
              <a:rPr lang="en-US" sz="1150">
                <a:solidFill>
                  <a:schemeClr val="dk1"/>
                </a:solidFill>
                <a:latin typeface="Assistant"/>
                <a:ea typeface="Assistant"/>
                <a:cs typeface="Assistant"/>
                <a:sym typeface="Assistant"/>
              </a:rPr>
              <a:t>"אנחנו שמים מטרה חד משמעית להחזיר מצב בטחוני טוב משמעותית בגבולות, לא רק בעוטף עזה, ואנחנו מבינים היטב ושומעים הרבה גם מה התחושות בקרב התושבים בצפון.</a:t>
            </a:r>
            <a:r>
              <a:rPr b="1" lang="en-US" sz="1150">
                <a:solidFill>
                  <a:schemeClr val="dk1"/>
                </a:solidFill>
                <a:latin typeface="Assistant"/>
                <a:ea typeface="Assistant"/>
                <a:cs typeface="Assistant"/>
                <a:sym typeface="Assistant"/>
              </a:rPr>
              <a:t> אנחנו מוכנים כל רגע לעבור למתקפה בצפון, אנחנו מבינים שזה יכול לקרות, אנחנו מאוד סומכים עליכם שההגנה כאן היא חזקה"</a:t>
            </a:r>
            <a:r>
              <a:rPr lang="en-US" sz="1150">
                <a:solidFill>
                  <a:schemeClr val="dk1"/>
                </a:solidFill>
                <a:latin typeface="Assistant"/>
                <a:ea typeface="Assistant"/>
                <a:cs typeface="Assistant"/>
                <a:sym typeface="Assistant"/>
              </a:rPr>
              <a:t>. </a:t>
            </a:r>
            <a:endParaRPr sz="115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1625" lvl="0" marL="457200" rtl="1" algn="r">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במהלך פעילויות לסיכול טרור בחלחול, בבית ענאן, ובג'בל שמאלי התקיימו הפרות סדר בוצעו זריקת אבנים לעבר הכוחות. הכוחות הגיבו בירי וזוהו פגיעות.</a:t>
            </a:r>
            <a:endParaRPr b="1" sz="115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br>
              <a:rPr b="1" lang="en-US">
                <a:solidFill>
                  <a:schemeClr val="dk1"/>
                </a:solidFill>
                <a:latin typeface="Assistant"/>
                <a:ea typeface="Assistant"/>
                <a:cs typeface="Assistant"/>
                <a:sym typeface="Assistant"/>
              </a:rPr>
            </a:br>
            <a:r>
              <a:rPr b="1" lang="en-US" sz="1500">
                <a:solidFill>
                  <a:schemeClr val="dk1"/>
                </a:solidFill>
                <a:latin typeface="Assistant"/>
                <a:ea typeface="Assistant"/>
                <a:cs typeface="Assistant"/>
                <a:sym typeface="Assistant"/>
              </a:rPr>
              <a:t>סיכום המלחמה עד כה:</a:t>
            </a:r>
            <a:endParaRPr b="1" sz="1200" u="sng">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כוחות צה"ל </a:t>
            </a:r>
            <a:r>
              <a:rPr b="1" lang="en-US" sz="1150">
                <a:solidFill>
                  <a:schemeClr val="dk1"/>
                </a:solidFill>
                <a:latin typeface="Assistant"/>
                <a:ea typeface="Assistant"/>
                <a:cs typeface="Assistant"/>
                <a:sym typeface="Assistant"/>
              </a:rPr>
              <a:t>פועלים בצפון רצועת עזה</a:t>
            </a:r>
            <a:r>
              <a:rPr lang="en-US" sz="1150">
                <a:solidFill>
                  <a:schemeClr val="dk1"/>
                </a:solidFill>
                <a:latin typeface="Assistant"/>
                <a:ea typeface="Assistant"/>
                <a:cs typeface="Assistant"/>
                <a:sym typeface="Assistant"/>
              </a:rPr>
              <a:t> והרחיבו את הפעילות הקרקעית באופן משמעותי במהלך השבוע הקודם. בפעולות אלו לוקחים חלק כוחות חי"ר, שריון, הנדסה ותותחנים הפועלים בשיתוף אמ"ן והשב"כ ומלווים בידי חיל האוויר וחיל הים. </a:t>
            </a:r>
            <a:r>
              <a:rPr b="1" lang="en-US" sz="1150">
                <a:solidFill>
                  <a:schemeClr val="dk1"/>
                </a:solidFill>
                <a:latin typeface="Assistant"/>
                <a:ea typeface="Assistant"/>
                <a:cs typeface="Assistant"/>
                <a:sym typeface="Assistant"/>
              </a:rPr>
              <a:t>הרחבת הפעולה</a:t>
            </a:r>
            <a:r>
              <a:rPr lang="en-US" sz="115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של מחבלי חמאס.</a:t>
            </a:r>
            <a:endParaRPr sz="115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צה"ל קורא לתושבי העיר עזה </a:t>
            </a:r>
            <a:r>
              <a:rPr b="1" lang="en-US" sz="1150">
                <a:solidFill>
                  <a:schemeClr val="dk1"/>
                </a:solidFill>
                <a:latin typeface="Assistant"/>
                <a:ea typeface="Assistant"/>
                <a:cs typeface="Assistant"/>
                <a:sym typeface="Assistant"/>
              </a:rPr>
              <a:t>לנוע לדרום הרצועה</a:t>
            </a:r>
            <a:r>
              <a:rPr lang="en-US" sz="1150">
                <a:solidFill>
                  <a:schemeClr val="dk1"/>
                </a:solidFill>
                <a:latin typeface="Assistant"/>
                <a:ea typeface="Assistant"/>
                <a:cs typeface="Assistant"/>
                <a:sym typeface="Assistant"/>
              </a:rPr>
              <a:t> בכדי למנוע פגיעה אפשרית בהם.</a:t>
            </a:r>
            <a:endParaRPr sz="115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ארה"ב מעבה את מערכיה במזרח התיכון, ולאחר ששלחה לאזור שתי נושאות מטוסים, צרפה אליהם במהלך היום את הצוללת "פלורידה" שהוצבה בים סוף לאחר שחצתה את תעלת סואץ. </a:t>
            </a:r>
            <a:endParaRPr sz="115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צה"ל מסכל ניסיונות חדירה של חוליות מחבלים, ו</a:t>
            </a:r>
            <a:r>
              <a:rPr b="1" lang="en-US" sz="1150">
                <a:solidFill>
                  <a:schemeClr val="dk1"/>
                </a:solidFill>
                <a:latin typeface="Assistant"/>
                <a:ea typeface="Assistant"/>
                <a:cs typeface="Assistant"/>
                <a:sym typeface="Assistant"/>
              </a:rPr>
              <a:t>תוקף תשתיות טרור ומקורות ירי של חיזבאללה בלבנון. </a:t>
            </a:r>
            <a:endParaRPr b="1" sz="115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פונו</a:t>
            </a:r>
            <a:r>
              <a:rPr b="1" lang="en-US" sz="1150">
                <a:solidFill>
                  <a:schemeClr val="dk1"/>
                </a:solidFill>
                <a:latin typeface="Assistant"/>
                <a:ea typeface="Assistant"/>
                <a:cs typeface="Assistant"/>
                <a:sym typeface="Assistant"/>
              </a:rPr>
              <a:t> יישובים במרחב 2 ק״מ מגבול הצפון</a:t>
            </a:r>
            <a:r>
              <a:rPr lang="en-US" sz="1150">
                <a:solidFill>
                  <a:schemeClr val="dk1"/>
                </a:solidFill>
                <a:latin typeface="Assistant"/>
                <a:ea typeface="Assistant"/>
                <a:cs typeface="Assistant"/>
                <a:sym typeface="Assistant"/>
              </a:rPr>
              <a:t>.</a:t>
            </a:r>
            <a:endParaRPr sz="1150">
              <a:solidFill>
                <a:schemeClr val="dk1"/>
              </a:solidFill>
              <a:highlight>
                <a:srgbClr val="00FF00"/>
              </a:highlight>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כוחות צה"ל ממשיכים במאמץ ההגנה, עד כה נעצרו מעל לאלף ושלוש מאות מבוקשים באיו"ש,למעלה מ-800 מהם </a:t>
            </a:r>
            <a:r>
              <a:rPr b="1" lang="en-US" sz="1150">
                <a:solidFill>
                  <a:schemeClr val="dk1"/>
                </a:solidFill>
                <a:latin typeface="Assistant"/>
                <a:ea typeface="Assistant"/>
                <a:cs typeface="Assistant"/>
                <a:sym typeface="Assistant"/>
              </a:rPr>
              <a:t>משויכים לחמאס.</a:t>
            </a:r>
            <a:endParaRPr b="1" sz="12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ל-6.11.23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