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C%D7%95%D7%97%D7%9E%D7%99-%D7%A6%D7%94%D7%9C-%D7%97%D7%A9%D7%A4%D7%95-%D7%95%D7%94%D7%A9%D7%9E%D7%99%D7%93%D7%95-%D7%90%D7%AA%D7%A8-%D7%AA%D7%AA-%D7%A7%D7%A8%D7%A7%D7%A2%D7%99-%D7%9C%D7%99%D7%99%D7%A6%D7%95%D7%A8-%D7%90%D7%9E%D7%9C%D7%97-%D7%9E%D7%AA%D7%97%D7%AA-%D7%9C%D7%9E%D7%AA%D7%97%D7%9D-%D7%A6%D7%91%D7%90%D7%99-%D7%A9%D7%9C-%D7%97%D7%9E%D7%90%D7%A1/" TargetMode="External"/><Relationship Id="rId5" Type="http://schemas.openxmlformats.org/officeDocument/2006/relationships/hyperlink" Target="https://www.idf.il/%D7%90%D7%AA%D7%A8%D7%99-%D7%99%D7%97%D7%99%D7%93%D7%95%D7%AA/%D7%99%D7%95%D7%9E%D7%9F-%D7%94%D7%9E%D7%9C%D7%97%D7%9E%D7%94/%D7%9B%D7%9C-%D7%94%D7%9B%D7%AA%D7%91%D7%95%D7%AA/%D7%94%D7%A4%D7%A6%D7%95%D7%AA/%D7%9C%D7%95%D7%97%D7%9E%D7%99-%D7%A6%D7%94%D7%9C-%D7%97%D7%A9%D7%A4%D7%95-%D7%95%D7%94%D7%A9%D7%9E%D7%99%D7%93%D7%95-%D7%90%D7%AA%D7%A8-%D7%AA%D7%AA-%D7%A7%D7%A8%D7%A7%D7%A2%D7%99-%D7%9C%D7%99%D7%99%D7%A6%D7%95%D7%A8-%D7%90%D7%9E%D7%9C%D7%97-%D7%9E%D7%AA%D7%97%D7%AA-%D7%9C%D7%9E%D7%AA%D7%97%D7%9D-%D7%A6%D7%91%D7%90%D7%99-%D7%A9%D7%9C-%D7%97%D7%9E%D7%90%D7%A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2,550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ה-91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5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כ"ד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14:30)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השלושה עשר למלחמה</a:t>
            </a:r>
            <a:endParaRPr i="1"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br>
              <a:rPr b="1" i="1" lang="en-US" sz="1300">
                <a:solidFill>
                  <a:schemeClr val="dk1"/>
                </a:solidFill>
                <a:latin typeface="Assistant"/>
                <a:ea typeface="Assistant"/>
                <a:cs typeface="Assistant"/>
                <a:sym typeface="Assistant"/>
              </a:rPr>
            </a:br>
            <a:r>
              <a:rPr b="1" i="1" lang="en-US" sz="1300">
                <a:solidFill>
                  <a:schemeClr val="dk1"/>
                </a:solidFill>
                <a:latin typeface="Assistant"/>
                <a:ea typeface="Assistant"/>
                <a:cs typeface="Assistant"/>
                <a:sym typeface="Assistant"/>
              </a:rPr>
              <a:t>"</a:t>
            </a:r>
            <a:r>
              <a:rPr b="1" i="1" lang="en-US" sz="1200">
                <a:solidFill>
                  <a:schemeClr val="dk1"/>
                </a:solidFill>
                <a:latin typeface="Assistant"/>
                <a:ea typeface="Assistant"/>
                <a:cs typeface="Assistant"/>
                <a:sym typeface="Assistant"/>
              </a:rPr>
              <a:t>צה"ל נמצא במוכנות גבוהה מאוד בכל הזירות, בהגנה ובהתקפה, אנו במוכנות גבוהה לכל תרחיש. הדבר החשוב ביותר לומר הוא שאנחנו ממוקדים ונשארנו ממוקדים בלחימה בחמאס. בעזה, כוחותינו ממשיכים להילחם, בדגש על מרחב ח'אן יונס, פועלים מעל ומתחת לאדמה, הורגים מחבלים וממשיכים בהשמדת תשתיות הטרור</a:t>
            </a:r>
            <a:r>
              <a:rPr b="1" i="1" lang="en-US" sz="1300">
                <a:solidFill>
                  <a:schemeClr val="dk1"/>
                </a:solidFill>
                <a:latin typeface="Assistant"/>
                <a:ea typeface="Assistant"/>
                <a:cs typeface="Assistant"/>
                <a:sym typeface="Assistant"/>
              </a:rPr>
              <a:t>".</a:t>
            </a:r>
            <a:endParaRPr b="1" i="1" sz="13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דובר צה"ל, תא"ל דניאל הגרי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chemeClr val="dk1"/>
              </a:buClr>
              <a:buSzPts val="900"/>
              <a:buFont typeface="Assistant"/>
              <a:buChar char="●"/>
            </a:pPr>
            <a:r>
              <a:rPr b="1" lang="en-US" sz="1000">
                <a:solidFill>
                  <a:schemeClr val="dk1"/>
                </a:solidFill>
                <a:latin typeface="Assistant"/>
                <a:ea typeface="Assistant"/>
                <a:cs typeface="Assistant"/>
                <a:sym typeface="Assistant"/>
              </a:rPr>
              <a:t>כוחות צה"ל מהאוויר, מהים ומהיבשה תקפו למעלה מ-100 מטרות טרור בשטח רצועת עזה, </a:t>
            </a:r>
            <a:r>
              <a:rPr lang="en-US" sz="1000">
                <a:solidFill>
                  <a:schemeClr val="dk1"/>
                </a:solidFill>
                <a:latin typeface="Assistant"/>
                <a:ea typeface="Assistant"/>
                <a:cs typeface="Assistant"/>
                <a:sym typeface="Assistant"/>
              </a:rPr>
              <a:t>בינהן מפקדות ואתרים צבאיים, עמדות שיגור ומבנים בהם אוחסנו תשתיות טרור לצד אמצעי לחימה.</a:t>
            </a:r>
            <a:endParaRPr sz="1000">
              <a:solidFill>
                <a:schemeClr val="dk1"/>
              </a:solidFill>
              <a:latin typeface="Assistant"/>
              <a:ea typeface="Assistant"/>
              <a:cs typeface="Assistant"/>
              <a:sym typeface="Assistant"/>
            </a:endParaRPr>
          </a:p>
          <a:p>
            <a:pPr indent="-285750" lvl="0" marL="457200" rtl="1" algn="r">
              <a:lnSpc>
                <a:spcPct val="115000"/>
              </a:lnSpc>
              <a:spcBef>
                <a:spcPts val="0"/>
              </a:spcBef>
              <a:spcAft>
                <a:spcPts val="0"/>
              </a:spcAft>
              <a:buClr>
                <a:schemeClr val="dk1"/>
              </a:buClr>
              <a:buSzPts val="900"/>
              <a:buFont typeface="Assistant"/>
              <a:buChar char="●"/>
            </a:pPr>
            <a:r>
              <a:rPr b="1" lang="en-US" sz="1000">
                <a:solidFill>
                  <a:schemeClr val="dk1"/>
                </a:solidFill>
                <a:latin typeface="Assistant"/>
                <a:ea typeface="Assistant"/>
                <a:cs typeface="Assistant"/>
                <a:sym typeface="Assistant"/>
              </a:rPr>
              <a:t>הלילה,</a:t>
            </a:r>
            <a:r>
              <a:rPr b="1" lang="en-US" sz="1000">
                <a:solidFill>
                  <a:schemeClr val="dk1"/>
                </a:solidFill>
              </a:rPr>
              <a:t> </a:t>
            </a:r>
            <a:r>
              <a:rPr b="1" lang="en-US" sz="1000">
                <a:solidFill>
                  <a:schemeClr val="dk1"/>
                </a:solidFill>
                <a:latin typeface="Assistant"/>
                <a:ea typeface="Assistant"/>
                <a:cs typeface="Assistant"/>
                <a:sym typeface="Assistant"/>
              </a:rPr>
              <a:t>חוסל בתקיפת כלי טיס של צה"ל, </a:t>
            </a:r>
            <a:r>
              <a:rPr lang="en-US" sz="1000">
                <a:solidFill>
                  <a:schemeClr val="dk1"/>
                </a:solidFill>
                <a:latin typeface="Assistant"/>
                <a:ea typeface="Assistant"/>
                <a:cs typeface="Assistant"/>
                <a:sym typeface="Assistant"/>
              </a:rPr>
              <a:t>בהובלת מרכז האש והמודיעין בפיקוד הדרום ובהכוונה של שב"כ ואגף המודיעין-</a:t>
            </a:r>
            <a:r>
              <a:rPr b="1" lang="en-US" sz="1000">
                <a:solidFill>
                  <a:schemeClr val="dk1"/>
                </a:solidFill>
              </a:rPr>
              <a:t> </a:t>
            </a:r>
            <a:r>
              <a:rPr lang="en-US" sz="1000">
                <a:solidFill>
                  <a:schemeClr val="dk1"/>
                </a:solidFill>
                <a:latin typeface="Assistant"/>
                <a:ea typeface="Assistant"/>
                <a:cs typeface="Assistant"/>
                <a:sym typeface="Assistant"/>
              </a:rPr>
              <a:t>ממדוח לולו, אשר שימש </a:t>
            </a:r>
            <a:r>
              <a:rPr b="1" lang="en-US" sz="1000">
                <a:solidFill>
                  <a:schemeClr val="dk1"/>
                </a:solidFill>
                <a:latin typeface="Assistant"/>
                <a:ea typeface="Assistant"/>
                <a:cs typeface="Assistant"/>
                <a:sym typeface="Assistant"/>
              </a:rPr>
              <a:t>כסייענם של ראשי מרחב צפון הרצועה בארגון הג'יהאד האסלאמי הפלסטיני</a:t>
            </a:r>
            <a:r>
              <a:rPr lang="en-US" sz="1000">
                <a:solidFill>
                  <a:schemeClr val="dk1"/>
                </a:solidFill>
                <a:latin typeface="Assistant"/>
                <a:ea typeface="Assistant"/>
                <a:cs typeface="Assistant"/>
                <a:sym typeface="Assistant"/>
              </a:rPr>
              <a:t>, ועמד בקשר עם בכירי מפקדת הארגון בחו"ל. לולו היווה דמות מרכזית בג׳יהאד האסלאמי הפלסטיני, יזם והוביל פיגועים והתקפות רבות מעזה נגד מדינת ישראל, בשגרה ובמהלך המלחמה.</a:t>
            </a:r>
            <a:endParaRPr sz="10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rgbClr val="30323F"/>
              </a:buClr>
              <a:buSzPts val="900"/>
              <a:buChar char="●"/>
            </a:pPr>
            <a:r>
              <a:rPr lang="en-US" sz="1000">
                <a:solidFill>
                  <a:schemeClr val="dk1"/>
                </a:solidFill>
                <a:uFill>
                  <a:noFill/>
                </a:uFill>
                <a:latin typeface="Assistant"/>
                <a:ea typeface="Assistant"/>
                <a:cs typeface="Assistant"/>
                <a:sym typeface="Assistant"/>
                <a:hlinkClick r:id="rId4">
                  <a:extLst>
                    <a:ext uri="{A12FA001-AC4F-418D-AE19-62706E023703}">
                      <ahyp:hlinkClr val="tx"/>
                    </a:ext>
                  </a:extLst>
                </a:hlinkClick>
              </a:rPr>
              <a:t>בשבוע האחרון, </a:t>
            </a:r>
            <a:r>
              <a:rPr b="1" lang="en-US" sz="1000">
                <a:solidFill>
                  <a:schemeClr val="dk1"/>
                </a:solidFill>
                <a:uFill>
                  <a:noFill/>
                </a:uFill>
                <a:latin typeface="Assistant"/>
                <a:ea typeface="Assistant"/>
                <a:cs typeface="Assistant"/>
                <a:sym typeface="Assistant"/>
                <a:hlinkClick r:id="rId5">
                  <a:extLst>
                    <a:ext uri="{A12FA001-AC4F-418D-AE19-62706E023703}">
                      <ahyp:hlinkClr val="tx"/>
                    </a:ext>
                  </a:extLst>
                </a:hlinkClick>
              </a:rPr>
              <a:t>הושלמה פשיטה</a:t>
            </a:r>
            <a:r>
              <a:rPr b="1" lang="en-US" sz="1000">
                <a:solidFill>
                  <a:schemeClr val="dk1"/>
                </a:solidFill>
                <a:latin typeface="Assistant"/>
                <a:ea typeface="Assistant"/>
                <a:cs typeface="Assistant"/>
                <a:sym typeface="Assistant"/>
              </a:rPr>
              <a:t> על מתחם צבאי של חמאס במרכז רצועת עזה בהובלת לוחמי המילואים של צק"ח 179, שייטת 13 ויחידת יהל"ם.</a:t>
            </a:r>
            <a:r>
              <a:rPr lang="en-US" sz="1000">
                <a:solidFill>
                  <a:schemeClr val="dk1"/>
                </a:solidFill>
                <a:latin typeface="Assistant"/>
                <a:ea typeface="Assistant"/>
                <a:cs typeface="Assistant"/>
                <a:sym typeface="Assistant"/>
              </a:rPr>
              <a:t> במהלך הפשיטה, איתרו הכוחות מספר פירים שהובילו לרשת מנהור של מאות מטרים של ארגון הטרור חמאס. בנוסף, במהלך הסריקות מצאו הלוחמים מחסן אמל"ח ובו פצצות מרגמה, רימונים וטילי RPG.</a:t>
            </a:r>
            <a:endParaRPr sz="10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rgbClr val="30323F"/>
              </a:buClr>
              <a:buSzPts val="900"/>
              <a:buChar char="●"/>
            </a:pPr>
            <a:r>
              <a:rPr b="1" lang="en-US" sz="1000">
                <a:solidFill>
                  <a:schemeClr val="dk1"/>
                </a:solidFill>
                <a:latin typeface="Assistant"/>
                <a:ea typeface="Assistant"/>
                <a:cs typeface="Assistant"/>
                <a:sym typeface="Assistant"/>
              </a:rPr>
              <a:t>במחנה אל בורייג' פעלו לוחמי גדוד האיסוף 414. </a:t>
            </a:r>
            <a:r>
              <a:rPr lang="en-US" sz="1000">
                <a:solidFill>
                  <a:schemeClr val="dk1"/>
                </a:solidFill>
                <a:latin typeface="Assistant"/>
                <a:ea typeface="Assistant"/>
                <a:cs typeface="Assistant"/>
                <a:sym typeface="Assistant"/>
              </a:rPr>
              <a:t>במהלך הפעילות, חוליית מחבלים חמושה ניסתה לתקוף טנק, הלוחמים פתחו במרדף אחר החולייה בשטח בנוי. רחפן של הכוח עקב אחר החולייה ולאחר זיהוי ודאי של המחבלים, הלוחמים הכווינו מטוס קרב של חיל האוויר אשר תקף את המבנה בו התבצרה החולייה וחיסל את המחבלים.</a:t>
            </a:r>
            <a:endParaRPr sz="10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rgbClr val="30323F"/>
              </a:buClr>
              <a:buSzPts val="900"/>
              <a:buChar char="●"/>
            </a:pPr>
            <a:r>
              <a:rPr b="1" lang="en-US" sz="1000">
                <a:solidFill>
                  <a:schemeClr val="dk1"/>
                </a:solidFill>
                <a:latin typeface="Assistant"/>
                <a:ea typeface="Assistant"/>
                <a:cs typeface="Assistant"/>
                <a:sym typeface="Assistant"/>
              </a:rPr>
              <a:t>במרחב ח'אן יונס לוחמי צק"ח 4 איתרו מספר עמדות שיגור </a:t>
            </a:r>
            <a:r>
              <a:rPr lang="en-US" sz="1000">
                <a:solidFill>
                  <a:schemeClr val="dk1"/>
                </a:solidFill>
                <a:latin typeface="Assistant"/>
                <a:ea typeface="Assistant"/>
                <a:cs typeface="Assistant"/>
                <a:sym typeface="Assistant"/>
              </a:rPr>
              <a:t>אשר מהן בוצעו שיגורים לעבר שטח ישראל. הלוחמים השמידו את עמדות השיגור ובמהלך מספר היתקלויות במרחב חיסלו מחבלים רבים.</a:t>
            </a:r>
            <a:endParaRPr sz="1250">
              <a:solidFill>
                <a:srgbClr val="30323F"/>
              </a:solidFill>
              <a:highlight>
                <a:srgbClr val="F1F6FB"/>
              </a:highligh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השבוע, הושלם</a:t>
            </a:r>
            <a:r>
              <a:rPr b="1" lang="en-US" sz="1000">
                <a:solidFill>
                  <a:schemeClr val="dk1"/>
                </a:solidFill>
                <a:latin typeface="Assistant"/>
                <a:ea typeface="Assistant"/>
                <a:cs typeface="Assistant"/>
                <a:sym typeface="Assistant"/>
              </a:rPr>
              <a:t> מבצע של צק"ח 646 בשיתוף לוחמי יחידת יהל"ם ב"שכונת המגדלים" במרכז הרצועה</a:t>
            </a:r>
            <a:r>
              <a:rPr lang="en-US" sz="1000">
                <a:solidFill>
                  <a:schemeClr val="dk1"/>
                </a:solidFill>
                <a:latin typeface="Assistant"/>
                <a:ea typeface="Assistant"/>
                <a:cs typeface="Assistant"/>
                <a:sym typeface="Assistant"/>
              </a:rPr>
              <a:t>. השכונה מורכבת ממבנים גבוהים השולטים על האזור ומשמשת כתשתית טרור של ארגון הטרור חמאס. מבני השכונה שימשו כעמדות ירי נ"ט וירי נק"ל על כוחותינו ואותרו בה משגרי רקטות מחומשים ומוכנים לירי, מבנים ממולכדים, פירים ומטענים רבים. בסביבת המתחם נמצא מחסן ומעבדה כימית לייצור אמל"ח. ב</a:t>
            </a:r>
            <a:r>
              <a:rPr b="1" lang="en-US" sz="1000">
                <a:solidFill>
                  <a:schemeClr val="dk1"/>
                </a:solidFill>
                <a:latin typeface="Assistant"/>
                <a:ea typeface="Assistant"/>
                <a:cs typeface="Assistant"/>
                <a:sym typeface="Assistant"/>
              </a:rPr>
              <a:t>פעולות הנדסיות ותקיפות אוויריות השמידו כוחות הנדסה של החטיבה וכוחות חיל האוויר מבנים ממולכדים, עמדות תצפית ופירים בתת קרקע. </a:t>
            </a:r>
            <a:endParaRPr b="1" sz="1350">
              <a:solidFill>
                <a:srgbClr val="30323F"/>
              </a:solidFill>
              <a:highlight>
                <a:srgbClr val="F1F6FB"/>
              </a:highligh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sz="1300">
              <a:solidFill>
                <a:schemeClr val="dk1"/>
              </a:solidFill>
              <a:latin typeface="Assistant"/>
              <a:ea typeface="Assistant"/>
              <a:cs typeface="Assistant"/>
              <a:sym typeface="Assistant"/>
            </a:endParaRPr>
          </a:p>
          <a:p>
            <a:pPr indent="-285750" lvl="0" marL="457200" marR="0" rtl="1" algn="just">
              <a:lnSpc>
                <a:spcPct val="115000"/>
              </a:lnSpc>
              <a:spcBef>
                <a:spcPts val="0"/>
              </a:spcBef>
              <a:spcAft>
                <a:spcPts val="0"/>
              </a:spcAft>
              <a:buClr>
                <a:schemeClr val="dk1"/>
              </a:buClr>
              <a:buSzPts val="900"/>
              <a:buFont typeface="Assistant"/>
              <a:buChar char="●"/>
            </a:pPr>
            <a:r>
              <a:rPr b="1" lang="en-US" sz="1000">
                <a:solidFill>
                  <a:schemeClr val="dk1"/>
                </a:solidFill>
                <a:latin typeface="Assistant"/>
                <a:ea typeface="Assistant"/>
                <a:cs typeface="Assistant"/>
                <a:sym typeface="Assistant"/>
              </a:rPr>
              <a:t>מטוס קרב של חיל האוויר תקף עמדת שיגור, תשתית טרור ועמדת תצפית של חיזבאללה </a:t>
            </a:r>
            <a:r>
              <a:rPr lang="en-US" sz="1000">
                <a:solidFill>
                  <a:schemeClr val="dk1"/>
                </a:solidFill>
                <a:latin typeface="Assistant"/>
                <a:ea typeface="Assistant"/>
                <a:cs typeface="Assistant"/>
                <a:sym typeface="Assistant"/>
              </a:rPr>
              <a:t>בשטח לבנון. בנוסף, תקפו כוחות צה"ל עמדת תצפית נוספת של ארגון הטרור חיזבאללה במרחב מארון א-ראס. כמו כן, </a:t>
            </a:r>
            <a:r>
              <a:rPr b="1" lang="en-US" sz="1000">
                <a:solidFill>
                  <a:schemeClr val="dk1"/>
                </a:solidFill>
                <a:latin typeface="Assistant"/>
                <a:ea typeface="Assistant"/>
                <a:cs typeface="Assistant"/>
                <a:sym typeface="Assistant"/>
              </a:rPr>
              <a:t>כוחות צה"ל ירו להסרת איום</a:t>
            </a:r>
            <a:r>
              <a:rPr lang="en-US" sz="1000">
                <a:solidFill>
                  <a:schemeClr val="dk1"/>
                </a:solidFill>
                <a:latin typeface="Assistant"/>
                <a:ea typeface="Assistant"/>
                <a:cs typeface="Assistant"/>
                <a:sym typeface="Assistant"/>
              </a:rPr>
              <a:t> במרחב עייתא א-שעב. זוהתה פגיעה. בשעות האחרונות זוהו מספר שיגורים משטח לבנון לעבר ישראל. </a:t>
            </a:r>
            <a:r>
              <a:rPr b="1" lang="en-US" sz="1000">
                <a:solidFill>
                  <a:schemeClr val="dk1"/>
                </a:solidFill>
                <a:latin typeface="Assistant"/>
                <a:ea typeface="Assistant"/>
                <a:cs typeface="Assistant"/>
                <a:sym typeface="Assistant"/>
              </a:rPr>
              <a:t>צה"ל תקף בארטילריה את מקורות הירי. </a:t>
            </a:r>
            <a:endParaRPr b="1" sz="1000">
              <a:solidFill>
                <a:schemeClr val="dk1"/>
              </a:solidFill>
              <a:latin typeface="Assistant"/>
              <a:ea typeface="Assistant"/>
              <a:cs typeface="Assistant"/>
              <a:sym typeface="Assistant"/>
            </a:endParaRPr>
          </a:p>
          <a:p>
            <a:pPr indent="-285750" lvl="0" marL="457200" marR="0" rtl="1" algn="just">
              <a:lnSpc>
                <a:spcPct val="115000"/>
              </a:lnSpc>
              <a:spcBef>
                <a:spcPts val="0"/>
              </a:spcBef>
              <a:spcAft>
                <a:spcPts val="0"/>
              </a:spcAft>
              <a:buClr>
                <a:srgbClr val="30323F"/>
              </a:buClr>
              <a:buSzPts val="900"/>
              <a:buChar char="●"/>
            </a:pPr>
            <a:r>
              <a:rPr b="1" lang="en-US" sz="1000">
                <a:solidFill>
                  <a:schemeClr val="dk1"/>
                </a:solidFill>
                <a:latin typeface="Assistant"/>
                <a:ea typeface="Assistant"/>
                <a:cs typeface="Assistant"/>
                <a:sym typeface="Assistant"/>
              </a:rPr>
              <a:t>מטוסי קרב של חיל האוויר השלימו תקיפה אווירית </a:t>
            </a:r>
            <a:r>
              <a:rPr lang="en-US" sz="1000">
                <a:solidFill>
                  <a:schemeClr val="dk1"/>
                </a:solidFill>
                <a:latin typeface="Assistant"/>
                <a:ea typeface="Assistant"/>
                <a:cs typeface="Assistant"/>
                <a:sym typeface="Assistant"/>
              </a:rPr>
              <a:t>באזור עייתא א-שעב </a:t>
            </a:r>
            <a:r>
              <a:rPr lang="en-US" sz="1000">
                <a:solidFill>
                  <a:schemeClr val="dk1"/>
                </a:solidFill>
                <a:latin typeface="Assistant"/>
                <a:ea typeface="Assistant"/>
                <a:cs typeface="Assistant"/>
                <a:sym typeface="Assistant"/>
              </a:rPr>
              <a:t>ומג'דל</a:t>
            </a:r>
            <a:r>
              <a:rPr lang="en-US" sz="1000">
                <a:solidFill>
                  <a:schemeClr val="dk1"/>
                </a:solidFill>
                <a:latin typeface="Assistant"/>
                <a:ea typeface="Assistant"/>
                <a:cs typeface="Assistant"/>
                <a:sym typeface="Assistant"/>
              </a:rPr>
              <a:t> זון שבשטח לבנון. במסגרת התקיפה, הושמדו שורת תשתיות טרור של ארגון הטרור חיזבאללה, לצד עמדה ואתר צבאי בהם פעלו מחבלי הארגון.</a:t>
            </a:r>
            <a:r>
              <a:rPr lang="en-US" sz="1350">
                <a:solidFill>
                  <a:srgbClr val="30323F"/>
                </a:solidFill>
                <a:highlight>
                  <a:srgbClr val="F1F6FB"/>
                </a:highlight>
              </a:rPr>
              <a:t> </a:t>
            </a:r>
            <a:endParaRPr sz="1250">
              <a:solidFill>
                <a:srgbClr val="30323F"/>
              </a:solidFill>
              <a:highlight>
                <a:srgbClr val="F1F6FB"/>
              </a:highlight>
            </a:endParaRPr>
          </a:p>
          <a:p>
            <a:pPr indent="0" lvl="0" marL="0" marR="0" rtl="1" algn="just">
              <a:lnSpc>
                <a:spcPct val="115000"/>
              </a:lnSpc>
              <a:spcBef>
                <a:spcPts val="0"/>
              </a:spcBef>
              <a:spcAft>
                <a:spcPts val="0"/>
              </a:spcAft>
              <a:buNone/>
            </a:pPr>
            <a:r>
              <a:t/>
            </a:r>
            <a:endParaRPr sz="1350">
              <a:solidFill>
                <a:srgbClr val="30323F"/>
              </a:solidFill>
              <a:highlight>
                <a:srgbClr val="F1F6FB"/>
              </a:highligh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בפעילות שנמשכה כ-40 שעות, לוחמי צה"ל במילואים ומג"ב, בהכוונת שב"כ ואמ"ן בפיקוד חטיבת מנשה השלימו מבצע לסיכול טרור במחנה נור א-שמס. </a:t>
            </a:r>
            <a:r>
              <a:rPr lang="en-US" sz="1000">
                <a:solidFill>
                  <a:schemeClr val="dk1"/>
                </a:solidFill>
                <a:latin typeface="Assistant"/>
                <a:ea typeface="Assistant"/>
                <a:cs typeface="Assistant"/>
                <a:sym typeface="Assistant"/>
              </a:rPr>
              <a:t>הכוחות סרקו מאות מבנים, עיכבו מאות חשודים לתחקור ועצרו 11 מבוקשים. בנוסף, הוחרמו אמל"ח רבים, ציוד צבאי והושמדו מאות מטענים.</a:t>
            </a:r>
            <a:r>
              <a:rPr lang="en-US" sz="1000">
                <a:solidFill>
                  <a:srgbClr val="30323F"/>
                </a:solidFill>
                <a:highlight>
                  <a:srgbClr val="F1F6FB"/>
                </a:highlight>
              </a:rPr>
              <a:t> </a:t>
            </a:r>
            <a:endParaRPr sz="1000">
              <a:solidFill>
                <a:srgbClr val="30323F"/>
              </a:solidFill>
              <a:highlight>
                <a:srgbClr val="F1F6FB"/>
              </a:highlight>
            </a:endParaRPr>
          </a:p>
          <a:p>
            <a:pPr indent="0" lvl="0" marL="457200" rtl="1" algn="just">
              <a:lnSpc>
                <a:spcPct val="115000"/>
              </a:lnSpc>
              <a:spcBef>
                <a:spcPts val="0"/>
              </a:spcBef>
              <a:spcAft>
                <a:spcPts val="0"/>
              </a:spcAft>
              <a:buNone/>
            </a:pPr>
            <a:r>
              <a:t/>
            </a:r>
            <a:endParaRPr sz="1350">
              <a:solidFill>
                <a:srgbClr val="30323F"/>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