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2,600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22,000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ה-99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13 בינואר 2024</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ג' בשבט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17:00)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15575" y="993925"/>
            <a:ext cx="5403600" cy="9637500"/>
          </a:xfrm>
          <a:prstGeom prst="rect">
            <a:avLst/>
          </a:prstGeom>
          <a:noFill/>
          <a:ln>
            <a:noFill/>
          </a:ln>
        </p:spPr>
        <p:txBody>
          <a:bodyPr anchorCtr="0" anchor="t" bIns="91425" lIns="91425" spcFirstLastPara="1" rIns="91425" wrap="square" tIns="91425">
            <a:noAutofit/>
          </a:bodyPr>
          <a:lstStyle/>
          <a:p>
            <a:pPr indent="0" lvl="0" marL="0" marR="0" rtl="1" algn="ctr">
              <a:lnSpc>
                <a:spcPct val="115000"/>
              </a:lnSpc>
              <a:spcBef>
                <a:spcPts val="0"/>
              </a:spcBef>
              <a:spcAft>
                <a:spcPts val="0"/>
              </a:spcAft>
              <a:buClr>
                <a:schemeClr val="dk1"/>
              </a:buClr>
              <a:buSzPts val="1100"/>
              <a:buFont typeface="Arial"/>
              <a:buNone/>
            </a:pPr>
            <a:r>
              <a:rPr b="1" lang="en-US" sz="2000">
                <a:solidFill>
                  <a:schemeClr val="lt1"/>
                </a:solidFill>
                <a:latin typeface="Assistant"/>
                <a:ea typeface="Assistant"/>
                <a:cs typeface="Assistant"/>
                <a:sym typeface="Assistant"/>
              </a:rPr>
              <a:t>השבוע הארבע עשר למלחמה</a:t>
            </a:r>
            <a:endParaRPr b="1" i="1" sz="11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r>
              <a:t/>
            </a:r>
            <a:endParaRPr b="1" i="1" sz="11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r>
              <a:rPr b="1" i="1" lang="en-US" sz="1100">
                <a:solidFill>
                  <a:schemeClr val="dk1"/>
                </a:solidFill>
                <a:latin typeface="Assistant"/>
                <a:ea typeface="Assistant"/>
                <a:cs typeface="Assistant"/>
                <a:sym typeface="Assistant"/>
              </a:rPr>
              <a:t>"בדרום עזה אנו מעבים את הפעולה בחאן יונס, ומעמיקים אותה. הוספנו חטיבה שלמה וכוחות נוספים לפעילות במרחב. אנחנו מעבים כוחות במרכזי הכובד לפירוק החמאס ונמשיך לעשות זאת בנחישות בכל מקום אליו נדרש. זאת מטרת המלחמה, נדרש לפרק את החמאס וזה ימשך ככל שיידרש".</a:t>
            </a:r>
            <a:endParaRPr b="1" i="1" sz="1300">
              <a:solidFill>
                <a:schemeClr val="dk1"/>
              </a:solidFill>
              <a:latin typeface="Assistant"/>
              <a:ea typeface="Assistant"/>
              <a:cs typeface="Assistant"/>
              <a:sym typeface="Assistant"/>
            </a:endParaRPr>
          </a:p>
          <a:p>
            <a:pPr indent="0" lvl="0" marL="0" rtl="1" algn="l">
              <a:lnSpc>
                <a:spcPct val="115000"/>
              </a:lnSpc>
              <a:spcBef>
                <a:spcPts val="0"/>
              </a:spcBef>
              <a:spcAft>
                <a:spcPts val="0"/>
              </a:spcAft>
              <a:buClr>
                <a:schemeClr val="dk1"/>
              </a:buClr>
              <a:buSzPts val="1100"/>
              <a:buFont typeface="Arial"/>
              <a:buNone/>
            </a:pPr>
            <a:r>
              <a:rPr lang="en-US" sz="1000">
                <a:solidFill>
                  <a:schemeClr val="dk1"/>
                </a:solidFill>
                <a:latin typeface="Assistant"/>
                <a:ea typeface="Assistant"/>
                <a:cs typeface="Assistant"/>
                <a:sym typeface="Assistant"/>
              </a:rPr>
              <a:t>דו"צ, תא"ל דניאל הגרי</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100"/>
              <a:buFont typeface="Arial"/>
              <a:buNone/>
            </a:pPr>
            <a:r>
              <a:t/>
            </a:r>
            <a:endParaRPr b="1" sz="15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100"/>
              <a:buFont typeface="Arial"/>
              <a:buNone/>
            </a:pPr>
            <a:r>
              <a:rPr b="1" lang="en-US" sz="1500">
                <a:solidFill>
                  <a:schemeClr val="dk1"/>
                </a:solidFill>
                <a:latin typeface="Assistant"/>
                <a:ea typeface="Assistant"/>
                <a:cs typeface="Assistant"/>
                <a:sym typeface="Assistant"/>
              </a:rPr>
              <a:t>בגזרת הדרום:</a:t>
            </a:r>
            <a:endParaRPr b="1" sz="15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לוחמי צה"ל פועלים ברצועת עזה, מחרימים מאות רבות של רקטות, חושפים ומשמידים משגרי רקטות</a:t>
            </a:r>
            <a:r>
              <a:rPr lang="en-US" sz="1000">
                <a:solidFill>
                  <a:schemeClr val="dk1"/>
                </a:solidFill>
                <a:latin typeface="Assistant"/>
                <a:ea typeface="Assistant"/>
                <a:cs typeface="Assistant"/>
                <a:sym typeface="Assistant"/>
              </a:rPr>
              <a:t>. מתחילת התמרון הקרקעי הושמדו מעל 700 משגרי רקטות, בתקיפות חיל האוויר ובתקיפות של הכוחות הקרקעיים.</a:t>
            </a:r>
            <a:endParaRPr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במרכז הרצועה בשכונת אל מועארקה, </a:t>
            </a:r>
            <a:r>
              <a:rPr b="1" lang="en-US" sz="1000">
                <a:solidFill>
                  <a:schemeClr val="dk1"/>
                </a:solidFill>
                <a:latin typeface="Assistant"/>
                <a:ea typeface="Assistant"/>
                <a:cs typeface="Assistant"/>
                <a:sym typeface="Assistant"/>
              </a:rPr>
              <a:t>לוחמי צק"ח 646 איתרו והשמידו שני מתחמי משגרי רקטות </a:t>
            </a:r>
            <a:r>
              <a:rPr lang="en-US" sz="1000">
                <a:solidFill>
                  <a:schemeClr val="dk1"/>
                </a:solidFill>
                <a:latin typeface="Assistant"/>
                <a:ea typeface="Assistant"/>
                <a:cs typeface="Assistant"/>
                <a:sym typeface="Assistant"/>
              </a:rPr>
              <a:t>המוכנים לשיגור. לוחמים נוספים מהחטיבה איתרו והשמידו עשרות משגרים לשיגור בטווח הזמן המיידי. בתיעוד מיוחד מהשמדתם, ניתן לראות כי חלק מהמשגרים היו טעונים ומוכנים לשימוש.</a:t>
            </a:r>
            <a:endParaRPr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בחאן יונס, </a:t>
            </a:r>
            <a:r>
              <a:rPr b="1" lang="en-US" sz="1000">
                <a:solidFill>
                  <a:schemeClr val="dk1"/>
                </a:solidFill>
                <a:latin typeface="Assistant"/>
                <a:ea typeface="Assistant"/>
                <a:cs typeface="Assistant"/>
                <a:sym typeface="Assistant"/>
              </a:rPr>
              <a:t>מכלול האש של חטיבה 7 השמיד פיר בתוך בניין שהכיל אמל"ח ומטעני חבלה רבים</a:t>
            </a:r>
            <a:r>
              <a:rPr lang="en-US" sz="1000">
                <a:solidFill>
                  <a:schemeClr val="dk1"/>
                </a:solidFill>
                <a:latin typeface="Assistant"/>
                <a:ea typeface="Assistant"/>
                <a:cs typeface="Assistant"/>
                <a:sym typeface="Assistant"/>
              </a:rPr>
              <a:t>. הלוחמים זיהו מחבלים שהתקרבו לכוחותינו, שחוסלו באמצעות ירי טנקים. </a:t>
            </a:r>
            <a:endParaRPr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rgbClr val="30323F"/>
              </a:buClr>
              <a:buSzPts val="1000"/>
              <a:buChar char="●"/>
            </a:pPr>
            <a:r>
              <a:rPr b="1" lang="en-US" sz="1000">
                <a:solidFill>
                  <a:schemeClr val="dk1"/>
                </a:solidFill>
                <a:latin typeface="Assistant"/>
                <a:ea typeface="Assistant"/>
                <a:cs typeface="Assistant"/>
                <a:sym typeface="Assistant"/>
              </a:rPr>
              <a:t>לוחמי צק"ח צנחנים זיהו באזור חאן יונס מחבלים מבצעים ירי ממבנה </a:t>
            </a:r>
            <a:r>
              <a:rPr lang="en-US" sz="1000">
                <a:solidFill>
                  <a:schemeClr val="dk1"/>
                </a:solidFill>
                <a:latin typeface="Assistant"/>
                <a:ea typeface="Assistant"/>
                <a:cs typeface="Assistant"/>
                <a:sym typeface="Assistant"/>
              </a:rPr>
              <a:t>ובורחים, הכוחות הכווינו כלי טיס של חיל האוויר אשר תקף את המחבלים. </a:t>
            </a:r>
            <a:endParaRPr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בפעילות של </a:t>
            </a:r>
            <a:r>
              <a:rPr b="1" lang="en-US" sz="1000">
                <a:solidFill>
                  <a:schemeClr val="dk1"/>
                </a:solidFill>
                <a:latin typeface="Assistant"/>
                <a:ea typeface="Assistant"/>
                <a:cs typeface="Assistant"/>
                <a:sym typeface="Assistant"/>
              </a:rPr>
              <a:t>לוחמי צק"ח 55 בבית מחבל,</a:t>
            </a:r>
            <a:r>
              <a:rPr lang="en-US" sz="1000">
                <a:solidFill>
                  <a:schemeClr val="dk1"/>
                </a:solidFill>
                <a:latin typeface="Assistant"/>
                <a:ea typeface="Assistant"/>
                <a:cs typeface="Assistant"/>
                <a:sym typeface="Assistant"/>
              </a:rPr>
              <a:t> נמצאו חוברות הדרכה של הג'יהאד האיסלאמי הפלסטיני, עמדות ירי צלפים שכוונו לכוחותינו ואמצעים טכנולוגים נוספים.</a:t>
            </a:r>
            <a:endParaRPr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בימים אלו, </a:t>
            </a:r>
            <a:r>
              <a:rPr b="1" lang="en-US" sz="1000">
                <a:solidFill>
                  <a:schemeClr val="dk1"/>
                </a:solidFill>
                <a:latin typeface="Assistant"/>
                <a:ea typeface="Assistant"/>
                <a:cs typeface="Assistant"/>
                <a:sym typeface="Assistant"/>
              </a:rPr>
              <a:t>פועלת אוגדה 99 במרחב מחנות המרכז שברצועת עזה</a:t>
            </a:r>
            <a:r>
              <a:rPr lang="en-US" sz="1000">
                <a:solidFill>
                  <a:schemeClr val="dk1"/>
                </a:solidFill>
                <a:latin typeface="Assistant"/>
                <a:ea typeface="Assistant"/>
                <a:cs typeface="Assistant"/>
                <a:sym typeface="Assistant"/>
              </a:rPr>
              <a:t>. במסגרת סריקות שביצעו לוחמי </a:t>
            </a:r>
            <a:r>
              <a:rPr b="1" lang="en-US" sz="1000">
                <a:solidFill>
                  <a:schemeClr val="dk1"/>
                </a:solidFill>
                <a:latin typeface="Assistant"/>
                <a:ea typeface="Assistant"/>
                <a:cs typeface="Assistant"/>
                <a:sym typeface="Assistant"/>
              </a:rPr>
              <a:t>צק"ח 179,</a:t>
            </a:r>
            <a:r>
              <a:rPr lang="en-US" sz="1000">
                <a:solidFill>
                  <a:schemeClr val="dk1"/>
                </a:solidFill>
                <a:latin typeface="Assistant"/>
                <a:ea typeface="Assistant"/>
                <a:cs typeface="Assistant"/>
                <a:sym typeface="Assistant"/>
              </a:rPr>
              <a:t> זוהתה חוליית מחבלים חמושים בטילי RPG וקלאצ׳ניקוב. הכוחות ארבו למחבלים וזיהו אותם נכנסים למבנה ששימש כמפקדה של החמאס ממנה פעלו. הלוחמים הכווינו כלי טיס של חיל האוויר שחיסל את המחבלים והשמיד את המפקדה. במקביל,</a:t>
            </a:r>
            <a:r>
              <a:rPr b="1" lang="en-US" sz="1000">
                <a:solidFill>
                  <a:schemeClr val="dk1"/>
                </a:solidFill>
                <a:latin typeface="Assistant"/>
                <a:ea typeface="Assistant"/>
                <a:cs typeface="Assistant"/>
                <a:sym typeface="Assistant"/>
              </a:rPr>
              <a:t> צק"ח 646 פשט על חמ"ל פעיל של ארגון הטרור חמאס</a:t>
            </a:r>
            <a:r>
              <a:rPr lang="en-US" sz="1000">
                <a:solidFill>
                  <a:schemeClr val="dk1"/>
                </a:solidFill>
                <a:latin typeface="Assistant"/>
                <a:ea typeface="Assistant"/>
                <a:cs typeface="Assistant"/>
                <a:sym typeface="Assistant"/>
              </a:rPr>
              <a:t> ואיתר עשרות אמל"ח, ואמצעים מודיעיניים רבים. </a:t>
            </a:r>
            <a:endParaRPr sz="1000">
              <a:solidFill>
                <a:schemeClr val="dk1"/>
              </a:solidFill>
              <a:latin typeface="Assistant"/>
              <a:ea typeface="Assistant"/>
              <a:cs typeface="Assistant"/>
              <a:sym typeface="Assistant"/>
            </a:endParaRPr>
          </a:p>
          <a:p>
            <a:pPr indent="-292100" lvl="0" marL="457200" rtl="1" algn="r">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לראשונה מאז הקמתה, </a:t>
            </a:r>
            <a:r>
              <a:rPr b="1" lang="en-US" sz="1000">
                <a:solidFill>
                  <a:schemeClr val="dk1"/>
                </a:solidFill>
                <a:latin typeface="Assistant"/>
                <a:ea typeface="Assistant"/>
                <a:cs typeface="Assistant"/>
                <a:sym typeface="Assistant"/>
              </a:rPr>
              <a:t>היחידה הרב מימדית הופעלה בתמרון קרקעי</a:t>
            </a:r>
            <a:r>
              <a:rPr lang="en-US" sz="1000">
                <a:solidFill>
                  <a:schemeClr val="dk1"/>
                </a:solidFill>
                <a:latin typeface="Assistant"/>
                <a:ea typeface="Assistant"/>
                <a:cs typeface="Assistant"/>
                <a:sym typeface="Assistant"/>
              </a:rPr>
              <a:t>. היחידה שהוקמה לפני ארבע שנים משלבת בין טכנולוגיות חדשניות בעלות יכולות מיוחדות וצוותי לוחמים הפועלים במקביל.</a:t>
            </a:r>
            <a:endParaRPr sz="1350">
              <a:solidFill>
                <a:srgbClr val="30323F"/>
              </a:solidFill>
              <a:highlight>
                <a:srgbClr val="F1F6FB"/>
              </a:highlight>
            </a:endParaRPr>
          </a:p>
          <a:p>
            <a:pPr indent="0" lvl="0" marL="0" marR="0" rtl="1" algn="r">
              <a:lnSpc>
                <a:spcPct val="115000"/>
              </a:lnSpc>
              <a:spcBef>
                <a:spcPts val="0"/>
              </a:spcBef>
              <a:spcAft>
                <a:spcPts val="0"/>
              </a:spcAft>
              <a:buNone/>
            </a:pPr>
            <a:r>
              <a:t/>
            </a:r>
            <a:endParaRPr b="1" sz="13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הצפון:</a:t>
            </a:r>
            <a:endParaRPr b="1" sz="1500">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אמש, </a:t>
            </a:r>
            <a:r>
              <a:rPr b="1" lang="en-US" sz="1000">
                <a:solidFill>
                  <a:schemeClr val="dk1"/>
                </a:solidFill>
                <a:latin typeface="Assistant"/>
                <a:ea typeface="Assistant"/>
                <a:cs typeface="Assistant"/>
                <a:sym typeface="Assistant"/>
              </a:rPr>
              <a:t>מטוסי קרב של חיל האוויר השלימו תקיפה על מספר תשתיות טרור בשימוש חיזבאללה</a:t>
            </a:r>
            <a:r>
              <a:rPr lang="en-US" sz="1000">
                <a:solidFill>
                  <a:schemeClr val="dk1"/>
                </a:solidFill>
                <a:latin typeface="Assistant"/>
                <a:ea typeface="Assistant"/>
                <a:cs typeface="Assistant"/>
                <a:sym typeface="Assistant"/>
              </a:rPr>
              <a:t>. כמו כן, במהלך היום, זוהו מספר שיגורים משטח לבנון לעבר מרחבים שונים בצפון הארץ. </a:t>
            </a:r>
            <a:r>
              <a:rPr b="1" lang="en-US" sz="1000">
                <a:solidFill>
                  <a:schemeClr val="dk1"/>
                </a:solidFill>
                <a:latin typeface="Assistant"/>
                <a:ea typeface="Assistant"/>
                <a:cs typeface="Assistant"/>
                <a:sym typeface="Assistant"/>
              </a:rPr>
              <a:t>כוחות צה״ל תקפו את מקורות הירי ומרחבים נוספים בלבנון.</a:t>
            </a:r>
            <a:endParaRPr b="1" sz="1000">
              <a:solidFill>
                <a:schemeClr val="dk1"/>
              </a:solidFill>
              <a:latin typeface="Assistant"/>
              <a:ea typeface="Assistant"/>
              <a:cs typeface="Assistant"/>
              <a:sym typeface="Assistant"/>
            </a:endParaRPr>
          </a:p>
          <a:p>
            <a:pPr indent="-292100" lvl="0" marL="457200" marR="0" rtl="1" algn="r">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אמש, </a:t>
            </a:r>
            <a:r>
              <a:rPr b="1" lang="en-US" sz="1000">
                <a:solidFill>
                  <a:schemeClr val="dk1"/>
                </a:solidFill>
                <a:latin typeface="Assistant"/>
                <a:ea typeface="Assistant"/>
                <a:cs typeface="Assistant"/>
                <a:sym typeface="Assistant"/>
              </a:rPr>
              <a:t>מסוק קרב</a:t>
            </a:r>
            <a:r>
              <a:rPr lang="en-US" sz="1000">
                <a:solidFill>
                  <a:schemeClr val="dk1"/>
                </a:solidFill>
                <a:latin typeface="Assistant"/>
                <a:ea typeface="Assistant"/>
                <a:cs typeface="Assistant"/>
                <a:sym typeface="Assistant"/>
              </a:rPr>
              <a:t> </a:t>
            </a:r>
            <a:r>
              <a:rPr b="1" lang="en-US" sz="1000">
                <a:solidFill>
                  <a:schemeClr val="dk1"/>
                </a:solidFill>
                <a:latin typeface="Assistant"/>
                <a:ea typeface="Assistant"/>
                <a:cs typeface="Assistant"/>
                <a:sym typeface="Assistant"/>
              </a:rPr>
              <a:t>של חיל האוויר תקף חוליית מחבלים</a:t>
            </a:r>
            <a:r>
              <a:rPr lang="en-US" sz="1000">
                <a:solidFill>
                  <a:schemeClr val="dk1"/>
                </a:solidFill>
                <a:latin typeface="Assistant"/>
                <a:ea typeface="Assistant"/>
                <a:cs typeface="Assistant"/>
                <a:sym typeface="Assistant"/>
              </a:rPr>
              <a:t> במרחב מרווחין שבדרום לבנון. כמו כן, כוחות מיוחדים וכוחות ארטילריה של צה"ל ירו לעבר חוליית נ"ט במרחב יארון.</a:t>
            </a:r>
            <a:endParaRPr sz="10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t/>
            </a:r>
            <a:endParaRPr sz="1350">
              <a:solidFill>
                <a:srgbClr val="30323F"/>
              </a:solidFill>
              <a:highlight>
                <a:srgbClr val="F1F6FB"/>
              </a:highlight>
            </a:endParaRPr>
          </a:p>
          <a:p>
            <a:pPr indent="0" lvl="0" marL="0" marR="0" rtl="1" algn="r">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יהודה ושומרון:</a:t>
            </a:r>
            <a:endParaRPr sz="1350">
              <a:solidFill>
                <a:srgbClr val="30323F"/>
              </a:solidFill>
              <a:highlight>
                <a:srgbClr val="F1F6FB"/>
              </a:highlight>
            </a:endParaRPr>
          </a:p>
          <a:p>
            <a:pPr indent="-292100" lvl="0" marL="457200" marR="0" rtl="1" algn="r">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בהמשך להתרעה על חדירת מחבלים ביישוב אדורה שבחטיבת יהודה, מחבלים ירו לעבר כוח צה״ל שהיה בסיור ביישוב. </a:t>
            </a:r>
            <a:r>
              <a:rPr b="1" lang="en-US" sz="1000">
                <a:solidFill>
                  <a:schemeClr val="dk1"/>
                </a:solidFill>
                <a:latin typeface="Assistant"/>
                <a:ea typeface="Assistant"/>
                <a:cs typeface="Assistant"/>
                <a:sym typeface="Assistant"/>
              </a:rPr>
              <a:t>כוחות צה״ל פתחו במרדף אחר המחבלים ובסריקות נרחבות במרחב.</a:t>
            </a:r>
            <a:r>
              <a:rPr lang="en-US" sz="1000">
                <a:solidFill>
                  <a:schemeClr val="dk1"/>
                </a:solidFill>
                <a:latin typeface="Assistant"/>
                <a:ea typeface="Assistant"/>
                <a:cs typeface="Assistant"/>
                <a:sym typeface="Assistant"/>
              </a:rPr>
              <a:t> במהלך הסריקות, זוהו שלושה מחבלים שחוסלו על ידי כוחות הביטחון. </a:t>
            </a:r>
            <a:r>
              <a:rPr b="1" lang="en-US" sz="1000">
                <a:solidFill>
                  <a:schemeClr val="dk1"/>
                </a:solidFill>
                <a:latin typeface="Assistant"/>
                <a:ea typeface="Assistant"/>
                <a:cs typeface="Assistant"/>
                <a:sym typeface="Assistant"/>
              </a:rPr>
              <a:t>לוחמי צה"ל במילואים מגדוד 5060 חיסלו את שלושת המחבלים</a:t>
            </a:r>
            <a:r>
              <a:rPr lang="en-US" sz="1000">
                <a:solidFill>
                  <a:schemeClr val="dk1"/>
                </a:solidFill>
                <a:latin typeface="Assistant"/>
                <a:ea typeface="Assistant"/>
                <a:cs typeface="Assistant"/>
                <a:sym typeface="Assistant"/>
              </a:rPr>
              <a:t>, זמן קצר לאחר הירי. על המחבלים אותרו רובה מסוג M-16, גרזן, סכינים ואמצעי לחימה נוספים. </a:t>
            </a:r>
            <a:endParaRPr sz="10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just">
              <a:spcBef>
                <a:spcPts val="0"/>
              </a:spcBef>
              <a:spcAft>
                <a:spcPts val="0"/>
              </a:spcAft>
              <a:buNone/>
            </a:pPr>
            <a:r>
              <a:t/>
            </a:r>
            <a:endParaRPr b="1" sz="13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3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